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63" r:id="rId3"/>
    <p:sldId id="264" r:id="rId4"/>
    <p:sldId id="258" r:id="rId5"/>
    <p:sldId id="266" r:id="rId6"/>
    <p:sldId id="265" r:id="rId7"/>
    <p:sldId id="256" r:id="rId8"/>
    <p:sldId id="279" r:id="rId9"/>
    <p:sldId id="280" r:id="rId10"/>
    <p:sldId id="257" r:id="rId11"/>
    <p:sldId id="281" r:id="rId12"/>
    <p:sldId id="259" r:id="rId13"/>
    <p:sldId id="278" r:id="rId14"/>
    <p:sldId id="282" r:id="rId15"/>
    <p:sldId id="260" r:id="rId16"/>
    <p:sldId id="271" r:id="rId17"/>
    <p:sldId id="269" r:id="rId18"/>
    <p:sldId id="283" r:id="rId19"/>
    <p:sldId id="26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10" autoAdjust="0"/>
  </p:normalViewPr>
  <p:slideViewPr>
    <p:cSldViewPr>
      <p:cViewPr varScale="1">
        <p:scale>
          <a:sx n="64" d="100"/>
          <a:sy n="64" d="100"/>
        </p:scale>
        <p:origin x="-100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CCDFD-5BE1-488E-BEFE-CE02646F70F3}"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BCDA3-98A2-452E-AFB7-E946DE98AB7A}" type="slidenum">
              <a:rPr lang="en-US" smtClean="0"/>
              <a:pPr/>
              <a:t>‹#›</a:t>
            </a:fld>
            <a:endParaRPr lang="en-US"/>
          </a:p>
        </p:txBody>
      </p:sp>
    </p:spTree>
    <p:extLst>
      <p:ext uri="{BB962C8B-B14F-4D97-AF65-F5344CB8AC3E}">
        <p14:creationId xmlns:p14="http://schemas.microsoft.com/office/powerpoint/2010/main" xmlns="" val="266069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 দেখিয়ে প্রশ্নোত্তরের মাধ্যমে(যেমন বেলটি কীভাবে বাজছে?) শিক্ষার্থীদের মনোযোগ আকর্ষণ  করে আজকের পাঠের মানসিক পরিবেশ তৈরির  চেষ্টা করা হয়েছে।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4</a:t>
            </a:fld>
            <a:endParaRPr lang="en-US"/>
          </a:p>
        </p:txBody>
      </p:sp>
    </p:spTree>
    <p:extLst>
      <p:ext uri="{BB962C8B-B14F-4D97-AF65-F5344CB8AC3E}">
        <p14:creationId xmlns:p14="http://schemas.microsoft.com/office/powerpoint/2010/main" xmlns="" val="265074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13</a:t>
            </a:fld>
            <a:endParaRPr lang="en-US"/>
          </a:p>
        </p:txBody>
      </p:sp>
    </p:spTree>
    <p:extLst>
      <p:ext uri="{BB962C8B-B14F-4D97-AF65-F5344CB8AC3E}">
        <p14:creationId xmlns:p14="http://schemas.microsoft.com/office/powerpoint/2010/main" xmlns="" val="76369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স্লাইডটিতে </a:t>
            </a:r>
            <a:r>
              <a:rPr lang="bn-BD" sz="1200" dirty="0" smtClean="0">
                <a:latin typeface="NikoshBAN" pitchFamily="2" charset="0"/>
                <a:cs typeface="NikoshBAN" pitchFamily="2" charset="0"/>
              </a:rPr>
              <a:t>তাড়িতচুম্বকের সবলতা বাড়ানো যায় কীভাবে</a:t>
            </a:r>
            <a:r>
              <a:rPr lang="bn-BD" baseline="0" dirty="0" smtClean="0"/>
              <a:t> তা ব্যাখ্যা করা  হয়েছে। বিষয় শিক্ষক ইচ্ছে করলে স্লাইডে উল্লেখিত প্রশ্নগুলো মুছে দিয়ে নিজেই প্রশ্নগুলো করে  শিক্ষার্থীদের কাছ থেকে উত্তর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14</a:t>
            </a:fld>
            <a:endParaRPr lang="en-US"/>
          </a:p>
        </p:txBody>
      </p:sp>
    </p:spTree>
    <p:extLst>
      <p:ext uri="{BB962C8B-B14F-4D97-AF65-F5344CB8AC3E}">
        <p14:creationId xmlns:p14="http://schemas.microsoft.com/office/powerpoint/2010/main" xmlns="" val="186318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স্লাইডটিতে </a:t>
            </a:r>
            <a:r>
              <a:rPr lang="bn-BD" sz="1200" dirty="0" smtClean="0">
                <a:latin typeface="NikoshBAN" pitchFamily="2" charset="0"/>
                <a:cs typeface="NikoshBAN" pitchFamily="2" charset="0"/>
              </a:rPr>
              <a:t>কোনো তারকুণ্ডলীর নিকট স্থায়ী চুম্বক স্থাপন করলে কী ঘটে অর্থাৎ</a:t>
            </a:r>
            <a:r>
              <a:rPr lang="bn-BD" sz="1200" baseline="0" dirty="0" smtClean="0">
                <a:latin typeface="NikoshBAN" pitchFamily="2" charset="0"/>
                <a:cs typeface="NikoshBAN" pitchFamily="2" charset="0"/>
              </a:rPr>
              <a:t> তাড়িতচৌম্বক আবেশ কী </a:t>
            </a:r>
            <a:r>
              <a:rPr lang="bn-BD" baseline="0" dirty="0" smtClean="0"/>
              <a:t>তা ব্যাখ্যা করার চেষ্টা করা হয়েছে।। স্লাইডে উল্লেখিত ভিডিও এর উপকরণ ব্যবহার করে পরীক্ষার মাধ্যমে কাজটি করতে পারলে খুব ভালো হয়।    তা সম্ভব না হলে বিষয় শিক্ষক ইচ্ছে করলে স্লাইডে উল্লেখিত ভিডিওটি দেখানোর সাথে সাথে বর্ণনা করলে ভালো হয়। তবে তাড়িতচৌম্বক আবেশ কী তা শিক্ষার্থীদের কাছ থেকে উত্তর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15</a:t>
            </a:fld>
            <a:endParaRPr lang="en-US"/>
          </a:p>
        </p:txBody>
      </p:sp>
    </p:spTree>
    <p:extLst>
      <p:ext uri="{BB962C8B-B14F-4D97-AF65-F5344CB8AC3E}">
        <p14:creationId xmlns:p14="http://schemas.microsoft.com/office/powerpoint/2010/main" xmlns="" val="76369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108450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41677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108450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6776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4AA337B-1BE7-4DAC-8AB0-BE03544419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111789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থেকে প্রথম শিখনফল অর্জনের চেষ্টা করা হয়েছে। স্লাইডে উল্লেখিত উপকরণ ব্যবহার করে পরীক্ষার মাধ্যমে কাজটি করতে পারলে খুব ভালো হয়।  যদি তা সম্ভব না হয় তা হলে প্রথমে স্লাইডে সংযুক্ত  চিত্র ও পরবর্তী স্লাইডের ভিডিওটি দেখিয়ে উল্লেখিত প্রশ্নটি করে শিক্ষার্থীদের কাছ থেকে উত্তর বের করে আনার চেষ্টা করতে পারেন। তবে বিষয় শিক্ষক ইচ্ছে করলে অন্যকোনো যুক্তিযুক্ত উপায়েও একাজটি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7</a:t>
            </a:fld>
            <a:endParaRPr lang="en-US"/>
          </a:p>
        </p:txBody>
      </p:sp>
    </p:spTree>
    <p:extLst>
      <p:ext uri="{BB962C8B-B14F-4D97-AF65-F5344CB8AC3E}">
        <p14:creationId xmlns:p14="http://schemas.microsoft.com/office/powerpoint/2010/main" xmlns="" val="48563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a:t>
            </a:r>
            <a:r>
              <a:rPr lang="bn-BD" baseline="0" dirty="0" smtClean="0"/>
              <a:t> স্লাইডে প্রথম শিখনফল অর্জনের চেষ্টা অব্যাহত রয়েছে। । স্লাইডটি দেখানোর পূর্বে হাতে  কলমে কাজটি করে দেখাবেন।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8</a:t>
            </a:fld>
            <a:endParaRPr lang="en-US"/>
          </a:p>
        </p:txBody>
      </p:sp>
    </p:spTree>
    <p:extLst>
      <p:ext uri="{BB962C8B-B14F-4D97-AF65-F5344CB8AC3E}">
        <p14:creationId xmlns:p14="http://schemas.microsoft.com/office/powerpoint/2010/main" xmlns="" val="48563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স্লাইডটিতে</a:t>
            </a:r>
            <a:r>
              <a:rPr lang="bn-BD" baseline="0" dirty="0" smtClean="0"/>
              <a:t> তাড়িৎ চুম্বক কী তা ব্যাখ্যা করা  হয়েছে। বিষয় শিক্ষক ইচ্ছে করলে স্লাইডে উল্লেখিত প্রশ্নগুলো মুছে দিয়ে নিজেই প্রশ্নগুলো করে  শিক্ষার্থীদের কাছ থেকে উত্তর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9</a:t>
            </a:fld>
            <a:endParaRPr lang="en-US"/>
          </a:p>
        </p:txBody>
      </p:sp>
    </p:spTree>
    <p:extLst>
      <p:ext uri="{BB962C8B-B14F-4D97-AF65-F5344CB8AC3E}">
        <p14:creationId xmlns:p14="http://schemas.microsoft.com/office/powerpoint/2010/main" xmlns="" val="48563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a:t>
            </a:r>
            <a:r>
              <a:rPr lang="bn-BD" sz="1200" dirty="0" smtClean="0">
                <a:latin typeface="NikoshBAN" pitchFamily="2" charset="0"/>
                <a:cs typeface="NikoshBAN" pitchFamily="2" charset="0"/>
              </a:rPr>
              <a:t>বিদ্যুৎ প্রবাহ দিকের সাথে চৌম্বকক্ষেত্রের</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সম্পর্ক</a:t>
            </a:r>
            <a:r>
              <a:rPr lang="bn-BD" baseline="0" dirty="0" smtClean="0"/>
              <a:t>দেখানোর চেষ্টা করা হয়েছে। । স্লাইডটি দেখানোর পূর্বে হাতে  কলমে কাজটি করে দেখাবেন।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10</a:t>
            </a:fld>
            <a:endParaRPr lang="en-US"/>
          </a:p>
        </p:txBody>
      </p:sp>
    </p:spTree>
    <p:extLst>
      <p:ext uri="{BB962C8B-B14F-4D97-AF65-F5344CB8AC3E}">
        <p14:creationId xmlns:p14="http://schemas.microsoft.com/office/powerpoint/2010/main" xmlns="" val="395105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 </a:t>
            </a:r>
            <a:r>
              <a:rPr lang="bn-BD" sz="1200" dirty="0" smtClean="0">
                <a:latin typeface="NikoshBAN" pitchFamily="2" charset="0"/>
                <a:cs typeface="NikoshBAN" pitchFamily="2" charset="0"/>
              </a:rPr>
              <a:t>বিদ্যুৎ প্রবাহ দিকের সাথে চৌম্বকক্ষেত্রের</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সম্পর্ক</a:t>
            </a:r>
            <a:r>
              <a:rPr lang="bn-BD" baseline="0" dirty="0" smtClean="0"/>
              <a:t>দেখানোর চেষ্টা করা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11</a:t>
            </a:fld>
            <a:endParaRPr lang="en-US"/>
          </a:p>
        </p:txBody>
      </p:sp>
    </p:spTree>
    <p:extLst>
      <p:ext uri="{BB962C8B-B14F-4D97-AF65-F5344CB8AC3E}">
        <p14:creationId xmlns:p14="http://schemas.microsoft.com/office/powerpoint/2010/main" xmlns="" val="395105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স্লাইডটিতে সলিনয়েড এবং</a:t>
            </a:r>
            <a:r>
              <a:rPr lang="bn-BD" baseline="0" dirty="0" smtClean="0"/>
              <a:t> তাড়িৎ চুম্বক কী তা ব্যাখ্যা করা  হয়েছে। বিষয় শিক্ষক ইচ্ছে করলে স্লাইডে উল্লেখিত প্রশ্নগুলো মুছে দিয়ে নিজেই প্রশ্নগুলো করে  শিক্ষার্থীদের কাথেকে উত্তর বের করে আনার চেষ্টা করতে পারেন। স্লাইডটি দেখানোর পূর্বে হাতে  কলমে কাজটি করে দেখাবেন।</a:t>
            </a:r>
            <a:endParaRPr lang="en-US" dirty="0"/>
          </a:p>
        </p:txBody>
      </p:sp>
      <p:sp>
        <p:nvSpPr>
          <p:cNvPr id="4" name="Slide Number Placeholder 3"/>
          <p:cNvSpPr>
            <a:spLocks noGrp="1"/>
          </p:cNvSpPr>
          <p:nvPr>
            <p:ph type="sldNum" sz="quarter" idx="10"/>
          </p:nvPr>
        </p:nvSpPr>
        <p:spPr/>
        <p:txBody>
          <a:bodyPr/>
          <a:lstStyle/>
          <a:p>
            <a:fld id="{52FBCDA3-98A2-452E-AFB7-E946DE98AB7A}" type="slidenum">
              <a:rPr lang="en-US" smtClean="0"/>
              <a:pPr/>
              <a:t>12</a:t>
            </a:fld>
            <a:endParaRPr lang="en-US"/>
          </a:p>
        </p:txBody>
      </p:sp>
    </p:spTree>
    <p:extLst>
      <p:ext uri="{BB962C8B-B14F-4D97-AF65-F5344CB8AC3E}">
        <p14:creationId xmlns:p14="http://schemas.microsoft.com/office/powerpoint/2010/main" xmlns="" val="186318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C2A22-99E5-420C-90FB-A82CB3E693DE}"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2A22-99E5-420C-90FB-A82CB3E693DE}"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2A22-99E5-420C-90FB-A82CB3E693DE}"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C2A22-99E5-420C-90FB-A82CB3E693DE}"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C2A22-99E5-420C-90FB-A82CB3E693DE}"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BC2A22-99E5-420C-90FB-A82CB3E693DE}"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BC2A22-99E5-420C-90FB-A82CB3E693DE}"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BC2A22-99E5-420C-90FB-A82CB3E693DE}"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C2A22-99E5-420C-90FB-A82CB3E693DE}"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C2A22-99E5-420C-90FB-A82CB3E693DE}"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C2A22-99E5-420C-90FB-A82CB3E693DE}"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27F0F-6720-4CA8-BFDF-6A22D2B1EC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C2A22-99E5-420C-90FB-A82CB3E693DE}"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27F0F-6720-4CA8-BFDF-6A22D2B1EC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media/media3.mp4"/><Relationship Id="rId5" Type="http://schemas.openxmlformats.org/officeDocument/2006/relationships/image" Target="../media/image14.png"/><Relationship Id="rId4" Type="http://schemas.microsoft.com/office/2007/relationships/media" Target="../media/media3.mp4"/></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media/media4.mp4"/><Relationship Id="rId5" Type="http://schemas.openxmlformats.org/officeDocument/2006/relationships/image" Target="../media/image18.png"/><Relationship Id="rId4" Type="http://schemas.microsoft.com/office/2007/relationships/media" Target="../media/media4.mp4"/></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media/media5.mp4"/><Relationship Id="rId5" Type="http://schemas.openxmlformats.org/officeDocument/2006/relationships/image" Target="../media/image23.png"/><Relationship Id="rId4" Type="http://schemas.microsoft.com/office/2007/relationships/media" Target="../media/media5.mp4"/></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media/media1.mp4"/><Relationship Id="rId5" Type="http://schemas.openxmlformats.org/officeDocument/2006/relationships/image" Target="../media/image7.png"/><Relationship Id="rId4" Type="http://schemas.microsoft.com/office/2007/relationships/media" Target="../media/media1.mp4"/></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hoto.com/image/157083/large/C0094470-Biot-Savart_law,_2_of_2-SPL.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media/media2.mp4"/><Relationship Id="rId5" Type="http://schemas.openxmlformats.org/officeDocument/2006/relationships/image" Target="../media/image11.png"/><Relationship Id="rId4" Type="http://schemas.microsoft.com/office/2007/relationships/media" Target="../media/media2.mp4"/></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a:solidFill>
                  <a:prstClr val="white"/>
                </a:solidFill>
                <a:latin typeface="NikoshBAN" pitchFamily="2" charset="0"/>
                <a:cs typeface="NikoshBAN" pitchFamily="2" charset="0"/>
              </a:rPr>
              <a:t>এই স্লাইডটি সম্মানিত শিক্ষকবৃন্দের জন্য। </a:t>
            </a:r>
          </a:p>
          <a:p>
            <a:r>
              <a:rPr lang="bn-BD" sz="3200" dirty="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a:solidFill>
                  <a:prstClr val="black"/>
                </a:solidFill>
                <a:latin typeface="NikoshBAN" pitchFamily="2" charset="0"/>
                <a:cs typeface="NikoshBAN" pitchFamily="2" charset="0"/>
              </a:rPr>
              <a:t>এই পাঠটি শ্রেণিকক্ষে উপস্থাপনের সময় প্রয়োজনীয় পরামর্শ প্রতিটি</a:t>
            </a:r>
          </a:p>
          <a:p>
            <a:r>
              <a:rPr lang="bn-BD" sz="3000" dirty="0">
                <a:solidFill>
                  <a:prstClr val="black"/>
                </a:solidFill>
                <a:latin typeface="NikoshBAN" pitchFamily="2" charset="0"/>
                <a:cs typeface="NikoshBAN" pitchFamily="2" charset="0"/>
              </a:rPr>
              <a:t>স্লাইডের নিচে অর্থাৎ </a:t>
            </a:r>
            <a:r>
              <a:rPr lang="en-US" sz="3000" dirty="0">
                <a:solidFill>
                  <a:prstClr val="black"/>
                </a:solidFill>
                <a:latin typeface="NikoshBAN" pitchFamily="2" charset="0"/>
                <a:cs typeface="NikoshBAN" pitchFamily="2" charset="0"/>
              </a:rPr>
              <a:t>Slide Note </a:t>
            </a:r>
            <a:r>
              <a:rPr lang="bn-BD" sz="3000" dirty="0">
                <a:solidFill>
                  <a:prstClr val="black"/>
                </a:solidFill>
                <a:latin typeface="NikoshBAN" pitchFamily="2" charset="0"/>
                <a:cs typeface="NikoshBAN" pitchFamily="2" charset="0"/>
              </a:rPr>
              <a:t>এ সংযোজন করা হয়েছে</a:t>
            </a:r>
            <a:r>
              <a:rPr lang="en-US" sz="3000" dirty="0">
                <a:solidFill>
                  <a:prstClr val="black"/>
                </a:solidFill>
                <a:latin typeface="NikoshBAN" pitchFamily="2" charset="0"/>
                <a:cs typeface="NikoshBAN" pitchFamily="2" charset="0"/>
              </a:rPr>
              <a:t> </a:t>
            </a:r>
            <a:endParaRPr lang="bn-BD" sz="3000" dirty="0">
              <a:solidFill>
                <a:prstClr val="black"/>
              </a:solidFill>
              <a:latin typeface="NikoshBAN" pitchFamily="2" charset="0"/>
              <a:cs typeface="NikoshBAN" pitchFamily="2" charset="0"/>
            </a:endParaRPr>
          </a:p>
          <a:p>
            <a:r>
              <a:rPr lang="bn-BD" sz="3000" dirty="0">
                <a:solidFill>
                  <a:prstClr val="black"/>
                </a:solidFill>
                <a:latin typeface="NikoshBAN" pitchFamily="2" charset="0"/>
                <a:cs typeface="NikoshBAN" pitchFamily="2" charset="0"/>
              </a:rPr>
              <a:t>যাতে শ্রেণিকার্যক্রম শিক্ষার্থীদের সক্রিয় </a:t>
            </a:r>
            <a:r>
              <a:rPr lang="bn-BD" sz="3000" dirty="0" smtClean="0">
                <a:solidFill>
                  <a:prstClr val="black"/>
                </a:solidFill>
                <a:latin typeface="NikoshBAN" pitchFamily="2" charset="0"/>
                <a:cs typeface="NikoshBAN" pitchFamily="2" charset="0"/>
              </a:rPr>
              <a:t>অংশগ্রহণে </a:t>
            </a:r>
            <a:r>
              <a:rPr lang="bn-BD" sz="3000" dirty="0">
                <a:solidFill>
                  <a:prstClr val="black"/>
                </a:solidFill>
                <a:latin typeface="NikoshBAN" pitchFamily="2" charset="0"/>
                <a:cs typeface="NikoshBAN" pitchFamily="2" charset="0"/>
              </a:rPr>
              <a:t>পাঠটি শিক্ষার্থীকেন্দ্রিক</a:t>
            </a:r>
          </a:p>
          <a:p>
            <a:r>
              <a:rPr lang="bn-BD" sz="3000" dirty="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a:solidFill>
                  <a:prstClr val="black"/>
                </a:solidFill>
                <a:latin typeface="NikoshBAN" pitchFamily="2" charset="0"/>
                <a:cs typeface="NikoshBAN" pitchFamily="2" charset="0"/>
              </a:rPr>
              <a:t> </a:t>
            </a:r>
            <a:r>
              <a:rPr lang="en-US" sz="3000" dirty="0">
                <a:solidFill>
                  <a:prstClr val="black"/>
                </a:solidFill>
                <a:latin typeface="NikoshBAN" pitchFamily="2" charset="0"/>
                <a:cs typeface="NikoshBAN" pitchFamily="2" charset="0"/>
              </a:rPr>
              <a:t>Note </a:t>
            </a:r>
            <a:r>
              <a:rPr lang="bn-BD" sz="3000" dirty="0">
                <a:solidFill>
                  <a:prstClr val="black"/>
                </a:solidFill>
                <a:latin typeface="NikoshBAN" pitchFamily="2" charset="0"/>
                <a:cs typeface="NikoshBAN" pitchFamily="2" charset="0"/>
              </a:rPr>
              <a:t>দেখে নেবেন</a:t>
            </a:r>
            <a:r>
              <a:rPr lang="en-US" sz="3000" dirty="0">
                <a:solidFill>
                  <a:prstClr val="black"/>
                </a:solidFill>
                <a:latin typeface="NikoshBAN" pitchFamily="2" charset="0"/>
                <a:cs typeface="NikoshBAN" pitchFamily="2" charset="0"/>
              </a:rPr>
              <a:t> </a:t>
            </a:r>
            <a:r>
              <a:rPr lang="bn-BD" sz="3000" dirty="0">
                <a:solidFill>
                  <a:prstClr val="black"/>
                </a:solidFill>
                <a:latin typeface="NikoshBAN" pitchFamily="2" charset="0"/>
                <a:cs typeface="NikoshBAN" pitchFamily="2" charset="0"/>
              </a:rPr>
              <a:t>এবং </a:t>
            </a:r>
            <a:r>
              <a:rPr lang="en-US" sz="3000" dirty="0">
                <a:solidFill>
                  <a:prstClr val="black"/>
                </a:solidFill>
                <a:latin typeface="NikoshBAN" pitchFamily="2" charset="0"/>
                <a:cs typeface="NikoshBAN" pitchFamily="2" charset="0"/>
              </a:rPr>
              <a:t>F</a:t>
            </a:r>
            <a:r>
              <a:rPr lang="en-US" sz="3000" dirty="0">
                <a:solidFill>
                  <a:prstClr val="black"/>
                </a:solidFill>
                <a:latin typeface="Times New Roman" pitchFamily="18" charset="0"/>
                <a:cs typeface="Times New Roman" pitchFamily="18" charset="0"/>
              </a:rPr>
              <a:t>5 </a:t>
            </a:r>
            <a:r>
              <a:rPr lang="bn-BD" sz="3000" dirty="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Magnetic effect">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93168" y="1504950"/>
            <a:ext cx="7157663" cy="3981450"/>
          </a:xfrm>
          <a:prstGeom prst="rect">
            <a:avLst/>
          </a:prstGeom>
        </p:spPr>
      </p:pic>
      <p:sp>
        <p:nvSpPr>
          <p:cNvPr id="4" name="TextBox 3"/>
          <p:cNvSpPr txBox="1"/>
          <p:nvPr/>
        </p:nvSpPr>
        <p:spPr>
          <a:xfrm>
            <a:off x="1066800" y="609600"/>
            <a:ext cx="6705600" cy="523220"/>
          </a:xfrm>
          <a:prstGeom prst="rect">
            <a:avLst/>
          </a:prstGeom>
          <a:solidFill>
            <a:schemeClr val="tx2">
              <a:lumMod val="40000"/>
              <a:lumOff val="60000"/>
            </a:schemeClr>
          </a:solidFill>
        </p:spPr>
        <p:txBody>
          <a:bodyPr wrap="square" rtlCol="0">
            <a:spAutoFit/>
          </a:bodyPr>
          <a:lstStyle/>
          <a:p>
            <a:r>
              <a:rPr lang="bn-BD" sz="2800" dirty="0" smtClean="0">
                <a:latin typeface="NikoshBAN" pitchFamily="2" charset="0"/>
                <a:cs typeface="NikoshBAN" pitchFamily="2" charset="0"/>
              </a:rPr>
              <a:t>এবার দেখো বিদ্যুৎ প্রবাহ দিকের সাথে চৌম্বকক্ষেত্রের সম্পর্ক</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1860184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066800" y="304800"/>
            <a:ext cx="6705600" cy="523220"/>
          </a:xfrm>
          <a:prstGeom prst="rect">
            <a:avLst/>
          </a:prstGeom>
          <a:solidFill>
            <a:schemeClr val="tx2">
              <a:lumMod val="40000"/>
              <a:lumOff val="60000"/>
            </a:schemeClr>
          </a:solidFill>
        </p:spPr>
        <p:txBody>
          <a:bodyPr wrap="square" rtlCol="0">
            <a:spAutoFit/>
          </a:bodyPr>
          <a:lstStyle/>
          <a:p>
            <a:r>
              <a:rPr lang="bn-BD" sz="2800" dirty="0" smtClean="0">
                <a:latin typeface="NikoshBAN" pitchFamily="2" charset="0"/>
                <a:cs typeface="NikoshBAN" pitchFamily="2" charset="0"/>
              </a:rPr>
              <a:t>এবার দেখো বিদ্যুৎ প্রবাহ দিকের সাথে চৌম্বকক্ষেত্রের সম্পর্ক</a:t>
            </a:r>
            <a:endParaRPr lang="en-US" sz="2800" dirty="0">
              <a:latin typeface="NikoshBAN" pitchFamily="2" charset="0"/>
              <a:cs typeface="NikoshBAN" pitchFamily="2" charset="0"/>
            </a:endParaRPr>
          </a:p>
        </p:txBody>
      </p:sp>
      <p:pic>
        <p:nvPicPr>
          <p:cNvPr id="8" name="Picture 7" descr="vlcsnap-2016-02-28-17h00m45s251.png"/>
          <p:cNvPicPr>
            <a:picLocks noChangeAspect="1"/>
          </p:cNvPicPr>
          <p:nvPr/>
        </p:nvPicPr>
        <p:blipFill>
          <a:blip r:embed="rId3" cstate="print"/>
          <a:stretch>
            <a:fillRect/>
          </a:stretch>
        </p:blipFill>
        <p:spPr>
          <a:xfrm>
            <a:off x="990600" y="1981200"/>
            <a:ext cx="7039930" cy="3962400"/>
          </a:xfrm>
          <a:prstGeom prst="rect">
            <a:avLst/>
          </a:prstGeom>
        </p:spPr>
      </p:pic>
      <p:pic>
        <p:nvPicPr>
          <p:cNvPr id="9" name="Picture 8" descr="Right hand rule.png"/>
          <p:cNvPicPr>
            <a:picLocks noChangeAspect="1"/>
          </p:cNvPicPr>
          <p:nvPr/>
        </p:nvPicPr>
        <p:blipFill>
          <a:blip r:embed="rId4" cstate="print"/>
          <a:stretch>
            <a:fillRect/>
          </a:stretch>
        </p:blipFill>
        <p:spPr>
          <a:xfrm>
            <a:off x="1447800" y="2695324"/>
            <a:ext cx="3670946" cy="2714876"/>
          </a:xfrm>
          <a:prstGeom prst="rect">
            <a:avLst/>
          </a:prstGeom>
        </p:spPr>
      </p:pic>
      <p:sp>
        <p:nvSpPr>
          <p:cNvPr id="10" name="TextBox 9"/>
          <p:cNvSpPr txBox="1"/>
          <p:nvPr/>
        </p:nvSpPr>
        <p:spPr>
          <a:xfrm>
            <a:off x="609600" y="1143000"/>
            <a:ext cx="3818674" cy="523220"/>
          </a:xfrm>
          <a:prstGeom prst="rect">
            <a:avLst/>
          </a:prstGeom>
          <a:solidFill>
            <a:schemeClr val="accent5">
              <a:lumMod val="60000"/>
              <a:lumOff val="40000"/>
            </a:schemeClr>
          </a:solidFill>
        </p:spPr>
        <p:txBody>
          <a:bodyPr wrap="none" rtlCol="0">
            <a:spAutoFit/>
          </a:bodyPr>
          <a:lstStyle/>
          <a:p>
            <a:r>
              <a:rPr lang="bn-BD" sz="2800" dirty="0" smtClean="0">
                <a:latin typeface="NikoshBAN" pitchFamily="2" charset="0"/>
                <a:cs typeface="NikoshBAN" pitchFamily="2" charset="0"/>
              </a:rPr>
              <a:t>বিদ্যুৎ কোন দিকে প্রবাহিত হচ্ছে?</a:t>
            </a:r>
            <a:endParaRPr lang="en-US" sz="2800" dirty="0">
              <a:latin typeface="NikoshBAN" pitchFamily="2" charset="0"/>
              <a:cs typeface="NikoshBAN" pitchFamily="2" charset="0"/>
            </a:endParaRPr>
          </a:p>
        </p:txBody>
      </p:sp>
      <p:sp>
        <p:nvSpPr>
          <p:cNvPr id="11" name="TextBox 10"/>
          <p:cNvSpPr txBox="1"/>
          <p:nvPr/>
        </p:nvSpPr>
        <p:spPr>
          <a:xfrm>
            <a:off x="4925720" y="1143000"/>
            <a:ext cx="3608680" cy="523220"/>
          </a:xfrm>
          <a:prstGeom prst="rect">
            <a:avLst/>
          </a:prstGeom>
          <a:solidFill>
            <a:schemeClr val="accent5">
              <a:lumMod val="60000"/>
              <a:lumOff val="40000"/>
            </a:schemeClr>
          </a:solidFill>
        </p:spPr>
        <p:txBody>
          <a:bodyPr wrap="none" rtlCol="0">
            <a:spAutoFit/>
          </a:bodyPr>
          <a:lstStyle/>
          <a:p>
            <a:r>
              <a:rPr lang="bn-BD" sz="2800" dirty="0" smtClean="0">
                <a:latin typeface="NikoshBAN" pitchFamily="2" charset="0"/>
                <a:cs typeface="NikoshBAN" pitchFamily="2" charset="0"/>
              </a:rPr>
              <a:t>লোহার গুড়া কোন দিকে ঘুরছে?</a:t>
            </a:r>
            <a:endParaRPr lang="en-US" sz="2800" dirty="0">
              <a:latin typeface="NikoshBAN" pitchFamily="2" charset="0"/>
              <a:cs typeface="NikoshBAN" pitchFamily="2" charset="0"/>
            </a:endParaRPr>
          </a:p>
        </p:txBody>
      </p:sp>
      <p:sp>
        <p:nvSpPr>
          <p:cNvPr id="13" name="TextBox 12"/>
          <p:cNvSpPr txBox="1"/>
          <p:nvPr/>
        </p:nvSpPr>
        <p:spPr>
          <a:xfrm>
            <a:off x="1981200" y="914400"/>
            <a:ext cx="4800600" cy="954107"/>
          </a:xfrm>
          <a:prstGeom prst="rect">
            <a:avLst/>
          </a:prstGeom>
          <a:solidFill>
            <a:schemeClr val="accent6">
              <a:lumMod val="40000"/>
              <a:lumOff val="60000"/>
            </a:schemeClr>
          </a:solidFill>
          <a:ln>
            <a:solidFill>
              <a:schemeClr val="accent6">
                <a:lumMod val="60000"/>
                <a:lumOff val="40000"/>
              </a:schemeClr>
            </a:solidFill>
          </a:ln>
        </p:spPr>
        <p:txBody>
          <a:bodyPr wrap="square" rtlCol="0">
            <a:spAutoFit/>
          </a:bodyPr>
          <a:lstStyle/>
          <a:p>
            <a:r>
              <a:rPr lang="bn-BD" sz="2800" dirty="0" smtClean="0">
                <a:latin typeface="NikoshBAN" pitchFamily="2" charset="0"/>
                <a:cs typeface="NikoshBAN" pitchFamily="2" charset="0"/>
              </a:rPr>
              <a:t>এ ধরনের ঘটনাকে আমরা হাতের আঙ্গুলের </a:t>
            </a:r>
          </a:p>
          <a:p>
            <a:r>
              <a:rPr lang="bn-BD" sz="2800" dirty="0" smtClean="0">
                <a:latin typeface="NikoshBAN" pitchFamily="2" charset="0"/>
                <a:cs typeface="NikoshBAN" pitchFamily="2" charset="0"/>
              </a:rPr>
              <a:t>সাথে তুলনা করে ব্যাখ্যা করতে পারি?</a:t>
            </a:r>
            <a:endParaRPr lang="en-US" sz="2800" dirty="0">
              <a:latin typeface="NikoshBAN" pitchFamily="2" charset="0"/>
              <a:cs typeface="NikoshBAN" pitchFamily="2" charset="0"/>
            </a:endParaRPr>
          </a:p>
        </p:txBody>
      </p:sp>
      <p:pic>
        <p:nvPicPr>
          <p:cNvPr id="15" name="Picture 14" descr="vlcsnap-2016-02-28-16h59m37s50.png"/>
          <p:cNvPicPr>
            <a:picLocks noChangeAspect="1"/>
          </p:cNvPicPr>
          <p:nvPr/>
        </p:nvPicPr>
        <p:blipFill>
          <a:blip r:embed="rId5" cstate="print"/>
          <a:stretch>
            <a:fillRect/>
          </a:stretch>
        </p:blipFill>
        <p:spPr>
          <a:xfrm>
            <a:off x="1219200" y="1999724"/>
            <a:ext cx="6629400" cy="3867676"/>
          </a:xfrm>
          <a:prstGeom prst="rect">
            <a:avLst/>
          </a:prstGeom>
        </p:spPr>
      </p:pic>
      <p:pic>
        <p:nvPicPr>
          <p:cNvPr id="14" name="Picture 13" descr="Right hand rule.png"/>
          <p:cNvPicPr>
            <a:picLocks noChangeAspect="1"/>
          </p:cNvPicPr>
          <p:nvPr/>
        </p:nvPicPr>
        <p:blipFill>
          <a:blip r:embed="rId4" cstate="print"/>
          <a:stretch>
            <a:fillRect/>
          </a:stretch>
        </p:blipFill>
        <p:spPr>
          <a:xfrm rot="10800000">
            <a:off x="1003946" y="2788082"/>
            <a:ext cx="3339454" cy="2469718"/>
          </a:xfrm>
          <a:prstGeom prst="rect">
            <a:avLst/>
          </a:prstGeom>
        </p:spPr>
      </p:pic>
    </p:spTree>
    <p:extLst>
      <p:ext uri="{BB962C8B-B14F-4D97-AF65-F5344CB8AC3E}">
        <p14:creationId xmlns:p14="http://schemas.microsoft.com/office/powerpoint/2010/main" xmlns="" val="18601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1" presetClass="exit" presetSubtype="0" fill="hold"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5" name="Solenoid">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02724" y="1481137"/>
            <a:ext cx="6738551" cy="3895725"/>
          </a:xfrm>
          <a:prstGeom prst="rect">
            <a:avLst/>
          </a:prstGeom>
        </p:spPr>
      </p:pic>
      <p:sp>
        <p:nvSpPr>
          <p:cNvPr id="4" name="TextBox 3"/>
          <p:cNvSpPr txBox="1"/>
          <p:nvPr/>
        </p:nvSpPr>
        <p:spPr>
          <a:xfrm>
            <a:off x="685800" y="391180"/>
            <a:ext cx="7924800" cy="523220"/>
          </a:xfrm>
          <a:prstGeom prst="rect">
            <a:avLst/>
          </a:prstGeom>
          <a:solidFill>
            <a:schemeClr val="tx2">
              <a:lumMod val="40000"/>
              <a:lumOff val="60000"/>
            </a:schemeClr>
          </a:solidFill>
        </p:spPr>
        <p:txBody>
          <a:bodyPr wrap="square" rtlCol="0">
            <a:spAutoFit/>
          </a:bodyPr>
          <a:lstStyle/>
          <a:p>
            <a:r>
              <a:rPr lang="bn-BD" sz="2800" dirty="0" smtClean="0">
                <a:latin typeface="NikoshBAN" pitchFamily="2" charset="0"/>
                <a:cs typeface="NikoshBAN" pitchFamily="2" charset="0"/>
              </a:rPr>
              <a:t>এবার দেখো কীভাবে তড়িৎপ্রবাহের চৌম্বক ক্রিয়াকে কাজে লাগানো যায়।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18146837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descr="home_electrical_featured.jpg"/>
          <p:cNvPicPr>
            <a:picLocks noChangeAspect="1"/>
          </p:cNvPicPr>
          <p:nvPr/>
        </p:nvPicPr>
        <p:blipFill>
          <a:blip r:embed="rId3"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0" y="1087755"/>
            <a:ext cx="7429500" cy="5770245"/>
          </a:xfrm>
          <a:prstGeom prst="rect">
            <a:avLst/>
          </a:prstGeom>
        </p:spPr>
      </p:pic>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810000" y="533400"/>
            <a:ext cx="1810111"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জোড়ায় কাজ</a:t>
            </a:r>
            <a:endParaRPr lang="en-US" sz="3200" dirty="0">
              <a:latin typeface="NikoshBAN" pitchFamily="2" charset="0"/>
              <a:cs typeface="NikoshBAN" pitchFamily="2" charset="0"/>
            </a:endParaRPr>
          </a:p>
        </p:txBody>
      </p:sp>
      <p:sp>
        <p:nvSpPr>
          <p:cNvPr id="6" name="TextBox 5"/>
          <p:cNvSpPr txBox="1"/>
          <p:nvPr/>
        </p:nvSpPr>
        <p:spPr>
          <a:xfrm>
            <a:off x="838200" y="3048000"/>
            <a:ext cx="7452681"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তড়িৎপ্রবাহের চৌম্বক ক্রিয়া এবং তাড়িত চুম্বক কাকে বলে?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376274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1447800" y="304800"/>
            <a:ext cx="58674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তাড়িতচুম্বকের সবলতা বাড়ানো যায় কীভাবে?</a:t>
            </a:r>
            <a:endParaRPr lang="en-US" sz="3200" dirty="0">
              <a:latin typeface="NikoshBAN" pitchFamily="2" charset="0"/>
              <a:cs typeface="NikoshBAN" pitchFamily="2" charset="0"/>
            </a:endParaRPr>
          </a:p>
        </p:txBody>
      </p:sp>
      <p:pic>
        <p:nvPicPr>
          <p:cNvPr id="7" name="Picture 6" descr="Wire.png"/>
          <p:cNvPicPr>
            <a:picLocks noChangeAspect="1"/>
          </p:cNvPicPr>
          <p:nvPr/>
        </p:nvPicPr>
        <p:blipFill>
          <a:blip r:embed="rId3" cstate="print"/>
          <a:srcRect l="62714" t="10606" r="-1537" b="40909"/>
          <a:stretch>
            <a:fillRect/>
          </a:stretch>
        </p:blipFill>
        <p:spPr>
          <a:xfrm rot="5400000">
            <a:off x="2677099" y="1501666"/>
            <a:ext cx="804862" cy="1981200"/>
          </a:xfrm>
          <a:prstGeom prst="rect">
            <a:avLst/>
          </a:prstGeom>
        </p:spPr>
      </p:pic>
      <p:pic>
        <p:nvPicPr>
          <p:cNvPr id="8" name="Picture 7" descr="Wire.png"/>
          <p:cNvPicPr>
            <a:picLocks noChangeAspect="1"/>
          </p:cNvPicPr>
          <p:nvPr/>
        </p:nvPicPr>
        <p:blipFill>
          <a:blip r:embed="rId3" cstate="print"/>
          <a:srcRect l="62714" t="10606" r="-1537" b="40909"/>
          <a:stretch>
            <a:fillRect/>
          </a:stretch>
        </p:blipFill>
        <p:spPr>
          <a:xfrm rot="5400000">
            <a:off x="4582099" y="1484997"/>
            <a:ext cx="804862" cy="1981200"/>
          </a:xfrm>
          <a:prstGeom prst="rect">
            <a:avLst/>
          </a:prstGeom>
        </p:spPr>
      </p:pic>
      <p:sp>
        <p:nvSpPr>
          <p:cNvPr id="9" name="Freeform 8"/>
          <p:cNvSpPr/>
          <p:nvPr/>
        </p:nvSpPr>
        <p:spPr>
          <a:xfrm>
            <a:off x="1723696" y="1143000"/>
            <a:ext cx="5439104" cy="1340069"/>
          </a:xfrm>
          <a:custGeom>
            <a:avLst/>
            <a:gdLst>
              <a:gd name="connsiteX0" fmla="*/ 4193628 w 5439104"/>
              <a:gd name="connsiteY0" fmla="*/ 1340069 h 1340069"/>
              <a:gd name="connsiteX1" fmla="*/ 5439104 w 5439104"/>
              <a:gd name="connsiteY1" fmla="*/ 1340069 h 1340069"/>
              <a:gd name="connsiteX2" fmla="*/ 5439104 w 5439104"/>
              <a:gd name="connsiteY2" fmla="*/ 0 h 1340069"/>
              <a:gd name="connsiteX3" fmla="*/ 0 w 5439104"/>
              <a:gd name="connsiteY3" fmla="*/ 0 h 1340069"/>
              <a:gd name="connsiteX4" fmla="*/ 0 w 5439104"/>
              <a:gd name="connsiteY4" fmla="*/ 1324304 h 1340069"/>
              <a:gd name="connsiteX5" fmla="*/ 362607 w 5439104"/>
              <a:gd name="connsiteY5" fmla="*/ 1324304 h 13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104" h="1340069">
                <a:moveTo>
                  <a:pt x="4193628" y="1340069"/>
                </a:moveTo>
                <a:lnTo>
                  <a:pt x="5439104" y="1340069"/>
                </a:lnTo>
                <a:lnTo>
                  <a:pt x="5439104" y="0"/>
                </a:lnTo>
                <a:lnTo>
                  <a:pt x="0" y="0"/>
                </a:lnTo>
                <a:lnTo>
                  <a:pt x="0" y="1324304"/>
                </a:lnTo>
                <a:lnTo>
                  <a:pt x="362607" y="1324304"/>
                </a:lnTo>
              </a:path>
            </a:pathLst>
          </a:custGeom>
          <a:ln w="5715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971800" y="1311166"/>
            <a:ext cx="28194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তাড়িৎ প্রবাহ বাড়িয়ে</a:t>
            </a:r>
            <a:endParaRPr lang="en-US" sz="3200" dirty="0">
              <a:latin typeface="NikoshBAN" pitchFamily="2" charset="0"/>
              <a:cs typeface="NikoshBAN" pitchFamily="2" charset="0"/>
            </a:endParaRPr>
          </a:p>
        </p:txBody>
      </p:sp>
      <p:pic>
        <p:nvPicPr>
          <p:cNvPr id="11" name="Picture 10" descr="Solenoid-1.png"/>
          <p:cNvPicPr>
            <a:picLocks noChangeAspect="1"/>
          </p:cNvPicPr>
          <p:nvPr/>
        </p:nvPicPr>
        <p:blipFill>
          <a:blip r:embed="rId4" cstate="print"/>
          <a:stretch>
            <a:fillRect/>
          </a:stretch>
        </p:blipFill>
        <p:spPr>
          <a:xfrm rot="287083">
            <a:off x="428313" y="3044551"/>
            <a:ext cx="3625180" cy="1285914"/>
          </a:xfrm>
          <a:prstGeom prst="rect">
            <a:avLst/>
          </a:prstGeom>
        </p:spPr>
      </p:pic>
      <p:pic>
        <p:nvPicPr>
          <p:cNvPr id="12" name="Picture 11" descr="Solenoid-utan-kärna_01.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04800" y="4038600"/>
            <a:ext cx="3772614" cy="1401702"/>
          </a:xfrm>
          <a:prstGeom prst="rect">
            <a:avLst/>
          </a:prstGeom>
        </p:spPr>
      </p:pic>
      <p:sp>
        <p:nvSpPr>
          <p:cNvPr id="13" name="TextBox 12"/>
          <p:cNvSpPr txBox="1"/>
          <p:nvPr/>
        </p:nvSpPr>
        <p:spPr>
          <a:xfrm>
            <a:off x="304800" y="5410200"/>
            <a:ext cx="48768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কোনটি শক্তিশালী চুম্বক তৈরি করবে?</a:t>
            </a:r>
            <a:endParaRPr lang="en-US" sz="3200" dirty="0">
              <a:latin typeface="NikoshBAN" pitchFamily="2" charset="0"/>
              <a:cs typeface="NikoshBAN" pitchFamily="2" charset="0"/>
            </a:endParaRPr>
          </a:p>
        </p:txBody>
      </p:sp>
      <p:pic>
        <p:nvPicPr>
          <p:cNvPr id="14" name="Picture 13" descr="31GhSpbJ99L._AC_UL320_SR212,320_.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134100" y="3124200"/>
            <a:ext cx="2019300" cy="3048000"/>
          </a:xfrm>
          <a:prstGeom prst="rect">
            <a:avLst/>
          </a:prstGeom>
        </p:spPr>
      </p:pic>
    </p:spTree>
    <p:extLst>
      <p:ext uri="{BB962C8B-B14F-4D97-AF65-F5344CB8AC3E}">
        <p14:creationId xmlns:p14="http://schemas.microsoft.com/office/powerpoint/2010/main" xmlns="" val="18146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Horizontal)">
                                      <p:cBhvr>
                                        <p:cTn id="27" dur="500"/>
                                        <p:tgtEl>
                                          <p:spTgt spid="11"/>
                                        </p:tgtEl>
                                      </p:cBhvr>
                                    </p:animEffect>
                                  </p:childTnLst>
                                </p:cTn>
                              </p:par>
                              <p:par>
                                <p:cTn id="28" presetID="16" presetClass="entr" presetSubtype="2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Bottom)">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Electro_Induction">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68424" y="1724025"/>
            <a:ext cx="7407151" cy="4143375"/>
          </a:xfrm>
          <a:prstGeom prst="rect">
            <a:avLst/>
          </a:prstGeom>
        </p:spPr>
      </p:pic>
      <p:sp>
        <p:nvSpPr>
          <p:cNvPr id="4" name="TextBox 3"/>
          <p:cNvSpPr txBox="1"/>
          <p:nvPr/>
        </p:nvSpPr>
        <p:spPr>
          <a:xfrm>
            <a:off x="838200" y="609600"/>
            <a:ext cx="7659469"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কোনো তারকুণ্ডলীর নিকট স্থায়ী চুম্বক স্থাপন করলে কী ঘটে?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13762747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3276600" y="6096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prstClr val="black"/>
                </a:solidFill>
                <a:latin typeface="NikoshBAN" pitchFamily="2" charset="0"/>
                <a:cs typeface="NikoshBAN" pitchFamily="2" charset="0"/>
              </a:rPr>
              <a:t>দলগত কাজ</a:t>
            </a:r>
            <a:endParaRPr lang="en-US" sz="3600" dirty="0">
              <a:solidFill>
                <a:prstClr val="black"/>
              </a:solidFill>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TextBox 20"/>
          <p:cNvSpPr txBox="1"/>
          <p:nvPr/>
        </p:nvSpPr>
        <p:spPr>
          <a:xfrm>
            <a:off x="1066800" y="2667000"/>
            <a:ext cx="6477000" cy="1077218"/>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পরিবর্তনশীল চৌম্বকক্ষেত্রের প্রভাবে  তার কুণ্ডলীর ভিতর দিয়ে </a:t>
            </a:r>
            <a:r>
              <a:rPr lang="bn-BD" sz="3200" dirty="0" smtClean="0">
                <a:latin typeface="NikoshBAN" pitchFamily="2" charset="0"/>
                <a:cs typeface="NikoshBAN" pitchFamily="2" charset="0"/>
              </a:rPr>
              <a:t>কেন </a:t>
            </a:r>
            <a:r>
              <a:rPr lang="bn-BD" sz="3200" dirty="0" smtClean="0">
                <a:latin typeface="NikoshBAN" pitchFamily="2" charset="0"/>
                <a:cs typeface="NikoshBAN" pitchFamily="2" charset="0"/>
              </a:rPr>
              <a:t>বিদ্যুৎ প্রবাহিত হয় ব্যাখ্যা 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60421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14"/>
          <p:cNvGrpSpPr/>
          <p:nvPr/>
        </p:nvGrpSpPr>
        <p:grpSpPr>
          <a:xfrm>
            <a:off x="838200" y="1000780"/>
            <a:ext cx="7119354" cy="2961620"/>
            <a:chOff x="824714" y="914400"/>
            <a:chExt cx="7119354" cy="2961620"/>
          </a:xfrm>
        </p:grpSpPr>
        <p:sp>
          <p:nvSpPr>
            <p:cNvPr id="3" name="TextBox 2"/>
            <p:cNvSpPr txBox="1"/>
            <p:nvPr/>
          </p:nvSpPr>
          <p:spPr>
            <a:xfrm>
              <a:off x="838200" y="914400"/>
              <a:ext cx="4071949" cy="584775"/>
            </a:xfrm>
            <a:prstGeom prst="rect">
              <a:avLst/>
            </a:prstGeom>
            <a:noFill/>
          </p:spPr>
          <p:txBody>
            <a:bodyPr wrap="none" rtlCol="0">
              <a:spAutoFit/>
            </a:bodyPr>
            <a:lstStyle/>
            <a:p>
              <a:r>
                <a:rPr lang="bn-BD" sz="3200" dirty="0" smtClean="0">
                  <a:solidFill>
                    <a:prstClr val="black"/>
                  </a:solidFill>
                  <a:latin typeface="NikoshBAN" pitchFamily="2" charset="0"/>
                  <a:cs typeface="NikoshBAN" pitchFamily="2" charset="0"/>
                </a:rPr>
                <a:t>তাড়িতচৌম্বক ব্যবহার করা হয়-</a:t>
              </a:r>
              <a:endParaRPr lang="en-US" sz="3200" dirty="0">
                <a:solidFill>
                  <a:prstClr val="black"/>
                </a:solidFill>
                <a:latin typeface="NikoshBAN" pitchFamily="2" charset="0"/>
                <a:cs typeface="NikoshBAN" pitchFamily="2" charset="0"/>
              </a:endParaRPr>
            </a:p>
          </p:txBody>
        </p:sp>
        <p:sp>
          <p:nvSpPr>
            <p:cNvPr id="4" name="TextBox 3"/>
            <p:cNvSpPr txBox="1"/>
            <p:nvPr/>
          </p:nvSpPr>
          <p:spPr>
            <a:xfrm>
              <a:off x="900914" y="1371600"/>
              <a:ext cx="2622834"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বৈদ্যুতিক ঘন্টায়</a:t>
              </a:r>
              <a:endParaRPr lang="en-US" sz="3200" dirty="0">
                <a:solidFill>
                  <a:prstClr val="black"/>
                </a:solidFill>
                <a:latin typeface="NikoshBAN" pitchFamily="2" charset="0"/>
                <a:cs typeface="NikoshBAN" pitchFamily="2" charset="0"/>
              </a:endParaRPr>
            </a:p>
          </p:txBody>
        </p:sp>
        <p:sp>
          <p:nvSpPr>
            <p:cNvPr id="5" name="TextBox 4"/>
            <p:cNvSpPr txBox="1"/>
            <p:nvPr/>
          </p:nvSpPr>
          <p:spPr>
            <a:xfrm>
              <a:off x="849247" y="1905000"/>
              <a:ext cx="2648482"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a:t>
              </a:r>
              <a:r>
                <a:rPr lang="en-US" sz="3200" dirty="0">
                  <a:solidFill>
                    <a:prstClr val="black"/>
                  </a:solidFill>
                  <a:latin typeface="NikoshBAN" pitchFamily="2" charset="0"/>
                  <a:cs typeface="NikoshBAN" pitchFamily="2" charset="0"/>
                </a:rPr>
                <a:t>ii</a:t>
              </a:r>
              <a:r>
                <a:rPr lang="bn-BD" sz="3200" dirty="0" smtClean="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বৈদ্যুতিক বাল্বে</a:t>
              </a:r>
              <a:endParaRPr lang="en-US" sz="3200" dirty="0">
                <a:solidFill>
                  <a:prstClr val="black"/>
                </a:solidFill>
                <a:latin typeface="NikoshBAN" pitchFamily="2" charset="0"/>
                <a:cs typeface="NikoshBAN" pitchFamily="2" charset="0"/>
              </a:endParaRPr>
            </a:p>
          </p:txBody>
        </p:sp>
        <p:sp>
          <p:nvSpPr>
            <p:cNvPr id="6" name="TextBox 5"/>
            <p:cNvSpPr txBox="1"/>
            <p:nvPr/>
          </p:nvSpPr>
          <p:spPr>
            <a:xfrm>
              <a:off x="824714" y="2362200"/>
              <a:ext cx="2646878" cy="1077218"/>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a:t>
              </a:r>
              <a:r>
                <a:rPr lang="en-US" sz="3200" dirty="0">
                  <a:solidFill>
                    <a:prstClr val="black"/>
                  </a:solidFill>
                  <a:latin typeface="NikoshBAN" pitchFamily="2" charset="0"/>
                  <a:cs typeface="NikoshBAN" pitchFamily="2" charset="0"/>
                </a:rPr>
                <a:t>iii</a:t>
              </a:r>
              <a:r>
                <a:rPr lang="bn-BD" sz="3200" dirty="0">
                  <a:solidFill>
                    <a:prstClr val="black"/>
                  </a:solidFill>
                  <a:latin typeface="NikoshBAN" pitchFamily="2" charset="0"/>
                  <a:cs typeface="NikoshBAN" pitchFamily="2" charset="0"/>
                </a:rPr>
                <a:t>)</a:t>
              </a:r>
              <a:r>
                <a:rPr lang="en-US" sz="3200" dirty="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ক্রেন তৈরিতে </a:t>
              </a:r>
              <a:endParaRPr lang="bn-BD" sz="3200" dirty="0">
                <a:solidFill>
                  <a:prstClr val="black"/>
                </a:solidFill>
                <a:latin typeface="NikoshBAN" pitchFamily="2" charset="0"/>
                <a:cs typeface="NikoshBAN" pitchFamily="2" charset="0"/>
              </a:endParaRPr>
            </a:p>
            <a:p>
              <a:endParaRPr lang="en-US" sz="3200" dirty="0">
                <a:solidFill>
                  <a:prstClr val="black"/>
                </a:solidFill>
                <a:latin typeface="NikoshBAN" pitchFamily="2" charset="0"/>
                <a:cs typeface="NikoshBAN" pitchFamily="2" charset="0"/>
              </a:endParaRPr>
            </a:p>
          </p:txBody>
        </p:sp>
        <p:grpSp>
          <p:nvGrpSpPr>
            <p:cNvPr id="7" name="Group 13"/>
            <p:cNvGrpSpPr/>
            <p:nvPr/>
          </p:nvGrpSpPr>
          <p:grpSpPr>
            <a:xfrm>
              <a:off x="838200" y="2895600"/>
              <a:ext cx="7105868" cy="980420"/>
              <a:chOff x="838200" y="3124200"/>
              <a:chExt cx="7105868" cy="980420"/>
            </a:xfrm>
          </p:grpSpPr>
          <p:sp>
            <p:nvSpPr>
              <p:cNvPr id="8" name="TextBox 7"/>
              <p:cNvSpPr txBox="1"/>
              <p:nvPr/>
            </p:nvSpPr>
            <p:spPr>
              <a:xfrm>
                <a:off x="838200" y="3124200"/>
                <a:ext cx="2914580" cy="584775"/>
              </a:xfrm>
              <a:prstGeom prst="rect">
                <a:avLst/>
              </a:prstGeom>
              <a:noFill/>
            </p:spPr>
            <p:txBody>
              <a:bodyPr wrap="none" rtlCol="0">
                <a:spAutoFit/>
              </a:bodyPr>
              <a:lstStyle/>
              <a:p>
                <a:r>
                  <a:rPr lang="bn-BD" sz="3200" dirty="0">
                    <a:solidFill>
                      <a:prstClr val="black"/>
                    </a:solidFill>
                    <a:latin typeface="NikoshBAN" pitchFamily="2" charset="0"/>
                    <a:cs typeface="NikoshBAN" pitchFamily="2" charset="0"/>
                  </a:rPr>
                  <a:t>নিচের কোনটি সঠিক?</a:t>
                </a:r>
                <a:endParaRPr lang="en-US" sz="3200" dirty="0">
                  <a:solidFill>
                    <a:prstClr val="black"/>
                  </a:solidFill>
                  <a:latin typeface="NikoshBAN" pitchFamily="2" charset="0"/>
                  <a:cs typeface="NikoshBAN" pitchFamily="2" charset="0"/>
                </a:endParaRPr>
              </a:p>
            </p:txBody>
          </p:sp>
          <p:grpSp>
            <p:nvGrpSpPr>
              <p:cNvPr id="9" name="Group 12"/>
              <p:cNvGrpSpPr/>
              <p:nvPr/>
            </p:nvGrpSpPr>
            <p:grpSpPr>
              <a:xfrm>
                <a:off x="914400" y="3581400"/>
                <a:ext cx="7029668" cy="523220"/>
                <a:chOff x="914400" y="3886200"/>
                <a:chExt cx="7029668" cy="523220"/>
              </a:xfrm>
            </p:grpSpPr>
            <p:sp>
              <p:nvSpPr>
                <p:cNvPr id="10" name="TextBox 8"/>
                <p:cNvSpPr txBox="1"/>
                <p:nvPr/>
              </p:nvSpPr>
              <p:spPr>
                <a:xfrm>
                  <a:off x="914400" y="3886200"/>
                  <a:ext cx="140134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en-US" sz="2800" dirty="0">
                      <a:solidFill>
                        <a:prstClr val="black"/>
                      </a:solidFill>
                      <a:latin typeface="NikoshBAN" pitchFamily="2" charset="0"/>
                      <a:cs typeface="NikoshBAN" pitchFamily="2" charset="0"/>
                    </a:rPr>
                    <a:t>i , iii</a:t>
                  </a:r>
                </a:p>
              </p:txBody>
            </p:sp>
            <p:sp>
              <p:nvSpPr>
                <p:cNvPr id="11" name="TextBox 10"/>
                <p:cNvSpPr txBox="1"/>
                <p:nvPr/>
              </p:nvSpPr>
              <p:spPr>
                <a:xfrm>
                  <a:off x="2791143" y="3886200"/>
                  <a:ext cx="124745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en-US" sz="2800" dirty="0" err="1">
                      <a:solidFill>
                        <a:prstClr val="black"/>
                      </a:solidFill>
                      <a:latin typeface="NikoshBAN" pitchFamily="2" charset="0"/>
                      <a:cs typeface="NikoshBAN" pitchFamily="2" charset="0"/>
                    </a:rPr>
                    <a:t>i</a:t>
                  </a:r>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a:t>
                  </a:r>
                  <a:r>
                    <a:rPr lang="en-US" sz="2800" dirty="0">
                      <a:solidFill>
                        <a:prstClr val="black"/>
                      </a:solidFill>
                      <a:latin typeface="NikoshBAN" pitchFamily="2" charset="0"/>
                      <a:cs typeface="NikoshBAN" pitchFamily="2" charset="0"/>
                    </a:rPr>
                    <a:t>ii</a:t>
                  </a:r>
                </a:p>
              </p:txBody>
            </p:sp>
            <p:sp>
              <p:nvSpPr>
                <p:cNvPr id="12" name="TextBox 11"/>
                <p:cNvSpPr txBox="1"/>
                <p:nvPr/>
              </p:nvSpPr>
              <p:spPr>
                <a:xfrm>
                  <a:off x="4343400" y="3886200"/>
                  <a:ext cx="183415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en-US" sz="2800" dirty="0" err="1">
                      <a:solidFill>
                        <a:prstClr val="black"/>
                      </a:solidFill>
                      <a:latin typeface="NikoshBAN" pitchFamily="2" charset="0"/>
                      <a:cs typeface="NikoshBAN" pitchFamily="2" charset="0"/>
                    </a:rPr>
                    <a:t>i</a:t>
                  </a:r>
                  <a:r>
                    <a:rPr lang="en-US" sz="2800" dirty="0">
                      <a:solidFill>
                        <a:prstClr val="black"/>
                      </a:solidFill>
                      <a:latin typeface="NikoshBAN" pitchFamily="2" charset="0"/>
                      <a:cs typeface="NikoshBAN" pitchFamily="2" charset="0"/>
                    </a:rPr>
                    <a:t> , ii, iii </a:t>
                  </a:r>
                </a:p>
              </p:txBody>
            </p:sp>
            <p:sp>
              <p:nvSpPr>
                <p:cNvPr id="13" name="TextBox 12"/>
                <p:cNvSpPr txBox="1"/>
                <p:nvPr/>
              </p:nvSpPr>
              <p:spPr>
                <a:xfrm>
                  <a:off x="6477000" y="3886200"/>
                  <a:ext cx="1467068"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en-US" sz="2800" dirty="0">
                      <a:solidFill>
                        <a:prstClr val="black"/>
                      </a:solidFill>
                      <a:latin typeface="NikoshBAN" pitchFamily="2" charset="0"/>
                      <a:cs typeface="NikoshBAN" pitchFamily="2" charset="0"/>
                    </a:rPr>
                    <a:t>ii , iii</a:t>
                  </a:r>
                </a:p>
              </p:txBody>
            </p:sp>
          </p:grpSp>
        </p:grpSp>
      </p:grpSp>
      <p:sp>
        <p:nvSpPr>
          <p:cNvPr id="14" name="Freeform 13"/>
          <p:cNvSpPr/>
          <p:nvPr/>
        </p:nvSpPr>
        <p:spPr>
          <a:xfrm>
            <a:off x="990600" y="35052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
        <p:nvSpPr>
          <p:cNvPr id="15" name="TextBox 14"/>
          <p:cNvSpPr txBox="1"/>
          <p:nvPr/>
        </p:nvSpPr>
        <p:spPr>
          <a:xfrm>
            <a:off x="3429000" y="228600"/>
            <a:ext cx="1398140"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solidFill>
                  <a:prstClr val="black"/>
                </a:solidFill>
                <a:latin typeface="NikoshBAN" pitchFamily="2" charset="0"/>
                <a:cs typeface="NikoshBAN" pitchFamily="2" charset="0"/>
              </a:rPr>
              <a:t>মূল্যায়ন</a:t>
            </a:r>
            <a:endParaRPr lang="en-US" sz="4000" dirty="0">
              <a:solidFill>
                <a:prstClr val="black"/>
              </a:solidFill>
              <a:latin typeface="NikoshBAN" pitchFamily="2" charset="0"/>
              <a:cs typeface="NikoshBAN" pitchFamily="2" charset="0"/>
            </a:endParaRPr>
          </a:p>
        </p:txBody>
      </p:sp>
      <p:sp>
        <p:nvSpPr>
          <p:cNvPr id="16" name="Frame 1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7" name="Group 15"/>
          <p:cNvGrpSpPr/>
          <p:nvPr/>
        </p:nvGrpSpPr>
        <p:grpSpPr>
          <a:xfrm>
            <a:off x="381000" y="4596825"/>
            <a:ext cx="8026966" cy="1209020"/>
            <a:chOff x="609600" y="990600"/>
            <a:chExt cx="8026966" cy="1209020"/>
          </a:xfrm>
        </p:grpSpPr>
        <p:sp>
          <p:nvSpPr>
            <p:cNvPr id="18" name="TextBox 17"/>
            <p:cNvSpPr txBox="1"/>
            <p:nvPr/>
          </p:nvSpPr>
          <p:spPr>
            <a:xfrm>
              <a:off x="685800" y="990600"/>
              <a:ext cx="7624203" cy="584775"/>
            </a:xfrm>
            <a:prstGeom prst="rect">
              <a:avLst/>
            </a:prstGeom>
            <a:noFill/>
          </p:spPr>
          <p:txBody>
            <a:bodyPr wrap="none" rtlCol="0">
              <a:spAutoFit/>
            </a:bodyPr>
            <a:lstStyle/>
            <a:p>
              <a:r>
                <a:rPr lang="bn-BD" sz="3200" dirty="0" smtClean="0">
                  <a:solidFill>
                    <a:prstClr val="black"/>
                  </a:solidFill>
                  <a:latin typeface="NikoshBAN" pitchFamily="2" charset="0"/>
                  <a:cs typeface="NikoshBAN" pitchFamily="2" charset="0"/>
                </a:rPr>
                <a:t>তাড়িতচৌম্বক আবেশের উপর ভিত্তি করে কী তৈরি করা হয়?</a:t>
              </a:r>
              <a:endParaRPr lang="en-US" sz="3200" dirty="0">
                <a:solidFill>
                  <a:prstClr val="black"/>
                </a:solidFill>
                <a:latin typeface="NikoshBAN" pitchFamily="2" charset="0"/>
                <a:cs typeface="NikoshBAN" pitchFamily="2" charset="0"/>
              </a:endParaRPr>
            </a:p>
          </p:txBody>
        </p:sp>
        <p:grpSp>
          <p:nvGrpSpPr>
            <p:cNvPr id="19" name="Group 12"/>
            <p:cNvGrpSpPr/>
            <p:nvPr/>
          </p:nvGrpSpPr>
          <p:grpSpPr>
            <a:xfrm>
              <a:off x="609600" y="1636335"/>
              <a:ext cx="8026966" cy="563285"/>
              <a:chOff x="838200" y="3846135"/>
              <a:chExt cx="8026966" cy="563285"/>
            </a:xfrm>
          </p:grpSpPr>
          <p:sp>
            <p:nvSpPr>
              <p:cNvPr id="20" name="TextBox 19"/>
              <p:cNvSpPr txBox="1"/>
              <p:nvPr/>
            </p:nvSpPr>
            <p:spPr>
              <a:xfrm>
                <a:off x="838200" y="3886200"/>
                <a:ext cx="2073003"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(ক) </a:t>
                </a:r>
                <a:r>
                  <a:rPr lang="bn-BD" sz="2800" dirty="0" smtClean="0">
                    <a:solidFill>
                      <a:prstClr val="black"/>
                    </a:solidFill>
                    <a:latin typeface="NikoshBAN" pitchFamily="2" charset="0"/>
                    <a:cs typeface="NikoshBAN" pitchFamily="2" charset="0"/>
                  </a:rPr>
                  <a:t>তড়িৎ মোটর</a:t>
                </a:r>
                <a:endParaRPr lang="en-US" sz="2800" dirty="0">
                  <a:solidFill>
                    <a:prstClr val="black"/>
                  </a:solidFill>
                  <a:latin typeface="NikoshBAN" pitchFamily="2" charset="0"/>
                  <a:cs typeface="NikoshBAN" pitchFamily="2" charset="0"/>
                </a:endParaRPr>
              </a:p>
            </p:txBody>
          </p:sp>
          <p:sp>
            <p:nvSpPr>
              <p:cNvPr id="21" name="TextBox 20"/>
              <p:cNvSpPr txBox="1"/>
              <p:nvPr/>
            </p:nvSpPr>
            <p:spPr>
              <a:xfrm>
                <a:off x="2895600" y="3846135"/>
                <a:ext cx="178125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(খ) </a:t>
                </a:r>
                <a:r>
                  <a:rPr lang="bn-BD" sz="2800" dirty="0" smtClean="0">
                    <a:solidFill>
                      <a:prstClr val="black"/>
                    </a:solidFill>
                    <a:latin typeface="NikoshBAN" pitchFamily="2" charset="0"/>
                    <a:cs typeface="NikoshBAN" pitchFamily="2" charset="0"/>
                  </a:rPr>
                  <a:t>জেনারেটর</a:t>
                </a:r>
                <a:endParaRPr lang="en-US" sz="2800" dirty="0">
                  <a:solidFill>
                    <a:prstClr val="black"/>
                  </a:solidFill>
                  <a:latin typeface="NikoshBAN" pitchFamily="2" charset="0"/>
                  <a:cs typeface="NikoshBAN" pitchFamily="2" charset="0"/>
                </a:endParaRPr>
              </a:p>
            </p:txBody>
          </p:sp>
          <p:sp>
            <p:nvSpPr>
              <p:cNvPr id="22" name="TextBox 21"/>
              <p:cNvSpPr txBox="1"/>
              <p:nvPr/>
            </p:nvSpPr>
            <p:spPr>
              <a:xfrm>
                <a:off x="4724400" y="3886200"/>
                <a:ext cx="1861407"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(গ) </a:t>
                </a:r>
                <a:r>
                  <a:rPr lang="bn-BD" sz="2800" dirty="0" smtClean="0">
                    <a:solidFill>
                      <a:prstClr val="black"/>
                    </a:solidFill>
                    <a:latin typeface="NikoshBAN" pitchFamily="2" charset="0"/>
                    <a:cs typeface="NikoshBAN" pitchFamily="2" charset="0"/>
                  </a:rPr>
                  <a:t>ট্রান্সফরমার</a:t>
                </a:r>
                <a:endParaRPr lang="en-US" sz="2800" dirty="0">
                  <a:solidFill>
                    <a:prstClr val="black"/>
                  </a:solidFill>
                  <a:latin typeface="NikoshBAN" pitchFamily="2" charset="0"/>
                  <a:cs typeface="NikoshBAN" pitchFamily="2" charset="0"/>
                </a:endParaRPr>
              </a:p>
            </p:txBody>
          </p:sp>
          <p:sp>
            <p:nvSpPr>
              <p:cNvPr id="23" name="TextBox 22"/>
              <p:cNvSpPr txBox="1"/>
              <p:nvPr/>
            </p:nvSpPr>
            <p:spPr>
              <a:xfrm>
                <a:off x="6705600" y="3886200"/>
                <a:ext cx="2159566" cy="523220"/>
              </a:xfrm>
              <a:prstGeom prst="rect">
                <a:avLst/>
              </a:prstGeom>
              <a:noFill/>
            </p:spPr>
            <p:txBody>
              <a:bodyPr wrap="none" rtlCol="0">
                <a:spAutoFit/>
              </a:bodyPr>
              <a:lstStyle/>
              <a:p>
                <a:r>
                  <a:rPr lang="bn-BD" sz="2800" dirty="0">
                    <a:solidFill>
                      <a:prstClr val="black"/>
                    </a:solidFill>
                    <a:latin typeface="NikoshBAN" pitchFamily="2" charset="0"/>
                    <a:cs typeface="NikoshBAN" pitchFamily="2" charset="0"/>
                  </a:rPr>
                  <a:t>(ঘ) </a:t>
                </a:r>
                <a:r>
                  <a:rPr lang="bn-BD" sz="2800" dirty="0" smtClean="0">
                    <a:solidFill>
                      <a:prstClr val="black"/>
                    </a:solidFill>
                    <a:latin typeface="NikoshBAN" pitchFamily="2" charset="0"/>
                    <a:cs typeface="NikoshBAN" pitchFamily="2" charset="0"/>
                  </a:rPr>
                  <a:t>বৈদ্যুতিক বাল্ব</a:t>
                </a:r>
                <a:endParaRPr lang="en-US" sz="2800" dirty="0">
                  <a:solidFill>
                    <a:prstClr val="black"/>
                  </a:solidFill>
                  <a:latin typeface="NikoshBAN" pitchFamily="2" charset="0"/>
                  <a:cs typeface="NikoshBAN" pitchFamily="2" charset="0"/>
                </a:endParaRPr>
              </a:p>
            </p:txBody>
          </p:sp>
        </p:grpSp>
      </p:grpSp>
      <p:sp>
        <p:nvSpPr>
          <p:cNvPr id="24" name="Freeform 23"/>
          <p:cNvSpPr/>
          <p:nvPr/>
        </p:nvSpPr>
        <p:spPr>
          <a:xfrm>
            <a:off x="4343400" y="53340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upRigh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9080" y="268069"/>
            <a:ext cx="181492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prstClr val="black"/>
                </a:solidFill>
                <a:latin typeface="NikoshBAN" pitchFamily="2" charset="0"/>
                <a:cs typeface="NikoshBAN" pitchFamily="2" charset="0"/>
              </a:rPr>
              <a:t>বাড়ির </a:t>
            </a:r>
            <a:r>
              <a:rPr lang="bn-BD" sz="3600" dirty="0">
                <a:solidFill>
                  <a:prstClr val="black"/>
                </a:solidFill>
                <a:latin typeface="NikoshBAN" pitchFamily="2" charset="0"/>
                <a:cs typeface="NikoshBAN" pitchFamily="2" charset="0"/>
              </a:rPr>
              <a:t>কাজ</a:t>
            </a:r>
            <a:endParaRPr lang="en-US" sz="3600" dirty="0">
              <a:solidFill>
                <a:prstClr val="black"/>
              </a:solidFill>
              <a:latin typeface="NikoshBAN" pitchFamily="2" charset="0"/>
              <a:cs typeface="NikoshBAN" pitchFamily="2" charset="0"/>
            </a:endParaRPr>
          </a:p>
        </p:txBody>
      </p:sp>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TextBox 17"/>
          <p:cNvSpPr txBox="1"/>
          <p:nvPr/>
        </p:nvSpPr>
        <p:spPr>
          <a:xfrm>
            <a:off x="381000" y="4343400"/>
            <a:ext cx="8153400" cy="584775"/>
          </a:xfrm>
          <a:prstGeom prst="rect">
            <a:avLst/>
          </a:prstGeom>
          <a:solidFill>
            <a:schemeClr val="accent1">
              <a:lumMod val="60000"/>
              <a:lumOff val="40000"/>
            </a:schemeClr>
          </a:solidFill>
        </p:spPr>
        <p:txBody>
          <a:bodyPr wrap="square" rtlCol="0">
            <a:spAutoFit/>
          </a:bodyPr>
          <a:lstStyle/>
          <a:p>
            <a:r>
              <a:rPr lang="bn-BD" sz="3200" dirty="0" smtClean="0">
                <a:latin typeface="NikoshBAN" pitchFamily="2" charset="0"/>
                <a:cs typeface="NikoshBAN" pitchFamily="2" charset="0"/>
              </a:rPr>
              <a:t>চিত্রের মতো কাগজের সিলিণ্ডার তৈরি করে সলিনয়েড তৈরি কর।</a:t>
            </a:r>
            <a:endParaRPr lang="en-US" sz="3200" dirty="0">
              <a:latin typeface="NikoshBAN" pitchFamily="2" charset="0"/>
              <a:cs typeface="NikoshBAN" pitchFamily="2" charset="0"/>
            </a:endParaRPr>
          </a:p>
        </p:txBody>
      </p:sp>
      <p:pic>
        <p:nvPicPr>
          <p:cNvPr id="19" name="Picture 18" descr="hall33.jpg"/>
          <p:cNvPicPr>
            <a:picLocks noChangeAspect="1"/>
          </p:cNvPicPr>
          <p:nvPr/>
        </p:nvPicPr>
        <p:blipFill>
          <a:blip r:embed="rId3" cstate="print"/>
          <a:stretch>
            <a:fillRect/>
          </a:stretch>
        </p:blipFill>
        <p:spPr>
          <a:xfrm rot="5400000">
            <a:off x="2984256" y="825744"/>
            <a:ext cx="3099288" cy="3581400"/>
          </a:xfrm>
          <a:prstGeom prst="rect">
            <a:avLst/>
          </a:prstGeom>
        </p:spPr>
      </p:pic>
    </p:spTree>
    <p:extLst>
      <p:ext uri="{BB962C8B-B14F-4D97-AF65-F5344CB8AC3E}">
        <p14:creationId xmlns:p14="http://schemas.microsoft.com/office/powerpoint/2010/main" xmlns="" val="60421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tretch/>
        </p:blipFill>
        <p:spPr>
          <a:xfrm>
            <a:off x="129540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a:solidFill>
                  <a:srgbClr val="005426"/>
                </a:solidFill>
                <a:latin typeface="Nikosh" pitchFamily="2" charset="0"/>
                <a:cs typeface="Nikosh" pitchFamily="2" charset="0"/>
              </a:rPr>
              <a:t>তিনি</a:t>
            </a:r>
            <a:r>
              <a:rPr lang="bn-IN" sz="3200" dirty="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a:solidFill>
                  <a:prstClr val="black"/>
                </a:solidFill>
                <a:latin typeface="Nikosh" pitchFamily="2" charset="0"/>
                <a:cs typeface="Nikosh" pitchFamily="2" charset="0"/>
              </a:rPr>
              <a:t>জনাব সামসুদ্দিন আহমেদ</a:t>
            </a:r>
            <a:r>
              <a:rPr lang="en-US" sz="3200" dirty="0">
                <a:solidFill>
                  <a:prstClr val="black"/>
                </a:solidFill>
                <a:latin typeface="Nikosh" pitchFamily="2" charset="0"/>
                <a:cs typeface="Nikosh" pitchFamily="2" charset="0"/>
              </a:rPr>
              <a:t> </a:t>
            </a:r>
            <a:r>
              <a:rPr lang="bn-BD" sz="3200" dirty="0">
                <a:solidFill>
                  <a:prstClr val="black"/>
                </a:solidFill>
                <a:latin typeface="Nikosh" pitchFamily="2" charset="0"/>
                <a:cs typeface="Nikosh" pitchFamily="2" charset="0"/>
              </a:rPr>
              <a:t>তালুকদার</a:t>
            </a:r>
            <a:r>
              <a:rPr lang="bn-IN" sz="3200" dirty="0">
                <a:solidFill>
                  <a:prstClr val="black"/>
                </a:solidFill>
                <a:latin typeface="Nikosh" pitchFamily="2" charset="0"/>
                <a:cs typeface="Nikosh" pitchFamily="2" charset="0"/>
              </a:rPr>
              <a:t>, </a:t>
            </a:r>
            <a:r>
              <a:rPr lang="bn-BD" sz="3200" dirty="0">
                <a:solidFill>
                  <a:prstClr val="black"/>
                </a:solidFill>
                <a:latin typeface="Nikosh" pitchFamily="2" charset="0"/>
                <a:cs typeface="Nikosh" pitchFamily="2" charset="0"/>
              </a:rPr>
              <a:t>শিক্ষক প্রশিক্ষক</a:t>
            </a:r>
            <a:r>
              <a:rPr lang="bn-IN" sz="3200" dirty="0">
                <a:solidFill>
                  <a:prstClr val="black"/>
                </a:solidFill>
                <a:latin typeface="Nikosh" pitchFamily="2" charset="0"/>
                <a:cs typeface="Nikosh" pitchFamily="2" charset="0"/>
              </a:rPr>
              <a:t>, টিটিসি, কুমিল্লা</a:t>
            </a: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xmlns="" val="1518100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a:solidFill>
                  <a:prstClr val="black"/>
                </a:solidFill>
                <a:latin typeface="NikoshBAN" pitchFamily="2" charset="0"/>
                <a:cs typeface="NikoshBAN" pitchFamily="2" charset="0"/>
              </a:rPr>
              <a:t>এ,কে,এম,আই,খায়রুল</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আলম</a:t>
            </a:r>
            <a:endParaRPr lang="en-US" sz="2800" dirty="0">
              <a:solidFill>
                <a:prstClr val="black"/>
              </a:solidFill>
              <a:latin typeface="NikoshBAN" pitchFamily="2" charset="0"/>
              <a:cs typeface="NikoshBAN" pitchFamily="2" charset="0"/>
            </a:endParaRPr>
          </a:p>
          <a:p>
            <a:pPr algn="ctr"/>
            <a:r>
              <a:rPr lang="bn-BD"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সিনিয়র</a:t>
            </a:r>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সহকারি</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শিক্ষক</a:t>
            </a:r>
            <a:endParaRPr lang="en-US" sz="2800" dirty="0">
              <a:solidFill>
                <a:prstClr val="black"/>
              </a:solidFill>
              <a:latin typeface="NikoshBAN" pitchFamily="2" charset="0"/>
              <a:cs typeface="NikoshBAN" pitchFamily="2" charset="0"/>
            </a:endParaRPr>
          </a:p>
          <a:p>
            <a:pPr algn="ctr"/>
            <a:r>
              <a:rPr lang="en-US" sz="2800" spc="-150" dirty="0" err="1">
                <a:solidFill>
                  <a:prstClr val="black"/>
                </a:solidFill>
                <a:latin typeface="NikoshBAN" pitchFamily="2" charset="0"/>
                <a:cs typeface="NikoshBAN" pitchFamily="2" charset="0"/>
              </a:rPr>
              <a:t>নিউ</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মডেল</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বহমুখী</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উচ্চ</a:t>
            </a:r>
            <a:r>
              <a:rPr lang="en-US" sz="2800" spc="-150" dirty="0">
                <a:solidFill>
                  <a:prstClr val="black"/>
                </a:solidFill>
                <a:latin typeface="NikoshBAN" pitchFamily="2" charset="0"/>
                <a:cs typeface="NikoshBAN" pitchFamily="2" charset="0"/>
              </a:rPr>
              <a:t> </a:t>
            </a:r>
            <a:r>
              <a:rPr lang="en-US" sz="2800" spc="-150" dirty="0" err="1">
                <a:solidFill>
                  <a:prstClr val="black"/>
                </a:solidFill>
                <a:latin typeface="NikoshBAN" pitchFamily="2" charset="0"/>
                <a:cs typeface="NikoshBAN" pitchFamily="2" charset="0"/>
              </a:rPr>
              <a:t>বিদ্যালয়</a:t>
            </a:r>
            <a:endParaRPr lang="en-US" sz="2800" spc="-150" dirty="0">
              <a:solidFill>
                <a:prstClr val="black"/>
              </a:solidFill>
              <a:latin typeface="NikoshBAN" pitchFamily="2" charset="0"/>
              <a:cs typeface="NikoshBAN" pitchFamily="2" charset="0"/>
            </a:endParaRPr>
          </a:p>
          <a:p>
            <a:pPr algn="ctr"/>
            <a:r>
              <a:rPr lang="en-US" sz="2800" dirty="0" err="1">
                <a:solidFill>
                  <a:prstClr val="black"/>
                </a:solidFill>
                <a:latin typeface="NikoshBAN" pitchFamily="2" charset="0"/>
                <a:cs typeface="NikoshBAN" pitchFamily="2" charset="0"/>
              </a:rPr>
              <a:t>শুক্রাবাদ</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ঢাকা</a:t>
            </a:r>
            <a:r>
              <a:rPr lang="en-US" sz="2800" dirty="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পদার্থ</a:t>
            </a:r>
            <a:r>
              <a:rPr lang="en-US" sz="2800" dirty="0" err="1">
                <a:solidFill>
                  <a:prstClr val="black"/>
                </a:solidFill>
                <a:latin typeface="NikoshBAN" pitchFamily="2" charset="0"/>
                <a:cs typeface="NikoshBAN" pitchFamily="2" charset="0"/>
              </a:rPr>
              <a:t>বিজ্ঞান</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bn-BD" sz="2800" dirty="0">
                <a:solidFill>
                  <a:prstClr val="black"/>
                </a:solidFill>
                <a:latin typeface="NikoshBAN" pitchFamily="2" charset="0"/>
                <a:cs typeface="NikoshBAN" pitchFamily="2" charset="0"/>
              </a:rPr>
              <a:t>      দশম</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শ্রেণি</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দ্বাদশ </a:t>
            </a:r>
            <a:r>
              <a:rPr lang="en-US" sz="2800" dirty="0" err="1">
                <a:solidFill>
                  <a:prstClr val="black"/>
                </a:solidFill>
                <a:latin typeface="NikoshBAN" pitchFamily="2" charset="0"/>
                <a:cs typeface="NikoshBAN" pitchFamily="2" charset="0"/>
              </a:rPr>
              <a:t>অধ্যায়</a:t>
            </a:r>
            <a:r>
              <a:rPr lang="en-US" sz="2800" dirty="0">
                <a:solidFill>
                  <a:prstClr val="black"/>
                </a:solidFill>
                <a:latin typeface="NikoshBAN" pitchFamily="2" charset="0"/>
                <a:cs typeface="NikoshBAN" pitchFamily="2" charset="0"/>
              </a:rPr>
              <a:t> </a:t>
            </a:r>
            <a:endParaRPr lang="bn-BD" sz="2800" dirty="0">
              <a:solidFill>
                <a:prstClr val="black"/>
              </a:solidFill>
              <a:latin typeface="NikoshBAN" pitchFamily="2" charset="0"/>
              <a:cs typeface="NikoshBAN" pitchFamily="2" charset="0"/>
            </a:endParaRPr>
          </a:p>
          <a:p>
            <a:r>
              <a:rPr lang="bn-BD" sz="2800" dirty="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তড়িতের চৌম্বক ক্রিয়া</a:t>
            </a:r>
            <a:endParaRPr lang="en-US" sz="2800" dirty="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Calling bell">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524000" y="1714500"/>
            <a:ext cx="6096000" cy="3429000"/>
          </a:xfrm>
          <a:prstGeom prst="rect">
            <a:avLst/>
          </a:prstGeom>
        </p:spPr>
      </p:pic>
      <p:sp>
        <p:nvSpPr>
          <p:cNvPr id="4" name="TextBox 3"/>
          <p:cNvSpPr txBox="1"/>
          <p:nvPr/>
        </p:nvSpPr>
        <p:spPr>
          <a:xfrm>
            <a:off x="2819400" y="609600"/>
            <a:ext cx="3124200" cy="584775"/>
          </a:xfrm>
          <a:prstGeom prst="rect">
            <a:avLst/>
          </a:prstGeom>
          <a:solidFill>
            <a:schemeClr val="accent6">
              <a:lumMod val="20000"/>
              <a:lumOff val="80000"/>
            </a:schemeClr>
          </a:solidFill>
        </p:spPr>
        <p:txBody>
          <a:bodyPr wrap="square" rtlCol="0">
            <a:spAutoFit/>
          </a:bodyPr>
          <a:lstStyle/>
          <a:p>
            <a:r>
              <a:rPr lang="bn-BD" sz="3200" dirty="0" smtClean="0">
                <a:latin typeface="NikoshBAN" pitchFamily="2" charset="0"/>
                <a:cs typeface="NikoshBAN" pitchFamily="2" charset="0"/>
              </a:rPr>
              <a:t>বেলটি কীভাবে বাজছে?</a:t>
            </a:r>
            <a:endParaRPr lang="en-US" sz="3200" dirty="0">
              <a:latin typeface="NikoshBAN" pitchFamily="2" charset="0"/>
              <a:cs typeface="NikoshBAN" pitchFamily="2" charset="0"/>
            </a:endParaRPr>
          </a:p>
        </p:txBody>
      </p:sp>
      <p:sp>
        <p:nvSpPr>
          <p:cNvPr id="5" name="TextBox 4"/>
          <p:cNvSpPr txBox="1"/>
          <p:nvPr/>
        </p:nvSpPr>
        <p:spPr>
          <a:xfrm>
            <a:off x="1600200" y="609600"/>
            <a:ext cx="5486400" cy="584775"/>
          </a:xfrm>
          <a:prstGeom prst="rect">
            <a:avLst/>
          </a:prstGeom>
          <a:solidFill>
            <a:schemeClr val="accent6">
              <a:lumMod val="20000"/>
              <a:lumOff val="80000"/>
            </a:schemeClr>
          </a:solidFill>
        </p:spPr>
        <p:txBody>
          <a:bodyPr wrap="square" rtlCol="0">
            <a:spAutoFit/>
          </a:bodyPr>
          <a:lstStyle/>
          <a:p>
            <a:r>
              <a:rPr lang="bn-BD" sz="3200" dirty="0" smtClean="0">
                <a:latin typeface="NikoshBAN" pitchFamily="2" charset="0"/>
                <a:cs typeface="NikoshBAN" pitchFamily="2" charset="0"/>
              </a:rPr>
              <a:t>এখানে কোন ধরনের শক্তি ব্যবহার হয়েছে?</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28437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video>
              <p:cMediaNode vol="80000">
                <p:cTn id="18" fill="hold" display="0">
                  <p:stCondLst>
                    <p:cond delay="indefinite"/>
                  </p:stCondLst>
                </p:cTn>
                <p:tgtEl>
                  <p:spTgt spid="2"/>
                </p:tgtEl>
              </p:cMediaNode>
            </p:video>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5" name="Picture 5" descr="Biot-Savart law, 2 of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4130"/>
          <a:stretch/>
        </p:blipFill>
        <p:spPr bwMode="auto">
          <a:xfrm>
            <a:off x="0" y="0"/>
            <a:ext cx="9144000" cy="684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rame 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extBox 1"/>
          <p:cNvSpPr txBox="1"/>
          <p:nvPr/>
        </p:nvSpPr>
        <p:spPr>
          <a:xfrm>
            <a:off x="1905000" y="1752600"/>
            <a:ext cx="5272597" cy="1015663"/>
          </a:xfrm>
          <a:prstGeom prst="rect">
            <a:avLst/>
          </a:prstGeom>
          <a:noFill/>
        </p:spPr>
        <p:txBody>
          <a:bodyPr wrap="none" rtlCol="0">
            <a:spAutoFit/>
          </a:bodyPr>
          <a:lstStyle/>
          <a:p>
            <a:r>
              <a:rPr lang="bn-BD" sz="6000" dirty="0" smtClean="0">
                <a:solidFill>
                  <a:schemeClr val="bg1"/>
                </a:solidFill>
                <a:latin typeface="NikoshBAN" panose="02000000000000000000" pitchFamily="2" charset="0"/>
                <a:cs typeface="NikoshBAN" panose="02000000000000000000" pitchFamily="2" charset="0"/>
              </a:rPr>
              <a:t>তড়িতের চৌম্বক ক্রিয়া</a:t>
            </a:r>
            <a:endParaRPr lang="en-US" sz="6000" dirty="0">
              <a:solidFill>
                <a:schemeClr val="bg1"/>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1143000" y="1447800"/>
            <a:ext cx="3948517" cy="646331"/>
          </a:xfrm>
          <a:prstGeom prst="rect">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smtClean="0">
                <a:solidFill>
                  <a:schemeClr val="tx1"/>
                </a:solidFill>
                <a:latin typeface="NikoshBAN" pitchFamily="2" charset="0"/>
                <a:cs typeface="NikoshBAN" pitchFamily="2" charset="0"/>
              </a:rPr>
              <a:t>এ </a:t>
            </a:r>
            <a:r>
              <a:rPr lang="en-US" sz="3600" dirty="0" err="1" smtClean="0">
                <a:solidFill>
                  <a:schemeClr val="tx1"/>
                </a:solidFill>
                <a:latin typeface="NikoshBAN" pitchFamily="2" charset="0"/>
                <a:cs typeface="NikoshBAN" pitchFamily="2" charset="0"/>
              </a:rPr>
              <a:t>পাঠ</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শেষে</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শিক্ষার্থীরা</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
        <p:nvSpPr>
          <p:cNvPr id="4" name="TextBox 3"/>
          <p:cNvSpPr txBox="1"/>
          <p:nvPr/>
        </p:nvSpPr>
        <p:spPr>
          <a:xfrm>
            <a:off x="1066800" y="4572000"/>
            <a:ext cx="5423280"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sym typeface="Webdings"/>
              </a:rPr>
              <a:t>তাড়িতচৌম্বক আবেশ ব্যাখ্যা </a:t>
            </a:r>
            <a:r>
              <a:rPr lang="en-US" sz="3200" dirty="0" err="1" smtClean="0">
                <a:solidFill>
                  <a:schemeClr val="tx1"/>
                </a:solidFill>
                <a:latin typeface="NikoshBAN" pitchFamily="2" charset="0"/>
                <a:cs typeface="NikoshBAN" pitchFamily="2" charset="0"/>
                <a:sym typeface="Webdings"/>
              </a:rPr>
              <a:t>করতে</a:t>
            </a:r>
            <a:r>
              <a:rPr lang="en-US" sz="3200" dirty="0" smtClean="0">
                <a:solidFill>
                  <a:schemeClr val="tx1"/>
                </a:solidFill>
                <a:latin typeface="NikoshBAN" pitchFamily="2" charset="0"/>
                <a:cs typeface="NikoshBAN" pitchFamily="2" charset="0"/>
                <a:sym typeface="Webdings"/>
              </a:rPr>
              <a:t> </a:t>
            </a:r>
            <a:r>
              <a:rPr lang="en-US" sz="3200" dirty="0" err="1" smtClean="0">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6" name="TextBox 5"/>
          <p:cNvSpPr txBox="1"/>
          <p:nvPr/>
        </p:nvSpPr>
        <p:spPr>
          <a:xfrm>
            <a:off x="1066800" y="3810000"/>
            <a:ext cx="5182829"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sym typeface="Webdings"/>
              </a:rPr>
              <a:t>তড়িৎ চুম্বক কী তা ব্যাখ্যা </a:t>
            </a:r>
            <a:r>
              <a:rPr lang="en-US" sz="3200" dirty="0" err="1" smtClean="0">
                <a:solidFill>
                  <a:schemeClr val="tx1"/>
                </a:solidFill>
                <a:latin typeface="NikoshBAN" pitchFamily="2" charset="0"/>
                <a:cs typeface="NikoshBAN" pitchFamily="2" charset="0"/>
                <a:sym typeface="Webdings"/>
              </a:rPr>
              <a:t>করতে</a:t>
            </a:r>
            <a:r>
              <a:rPr lang="en-US" sz="3200" dirty="0" smtClean="0">
                <a:solidFill>
                  <a:schemeClr val="tx1"/>
                </a:solidFill>
                <a:latin typeface="NikoshBAN" pitchFamily="2" charset="0"/>
                <a:cs typeface="NikoshBAN" pitchFamily="2" charset="0"/>
                <a:sym typeface="Webdings"/>
              </a:rPr>
              <a:t> </a:t>
            </a:r>
            <a:r>
              <a:rPr lang="en-US" sz="3200" dirty="0" err="1" smtClean="0">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7" name="TextBox 6"/>
          <p:cNvSpPr txBox="1"/>
          <p:nvPr/>
        </p:nvSpPr>
        <p:spPr>
          <a:xfrm>
            <a:off x="1066800" y="3048000"/>
            <a:ext cx="5019323"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sym typeface="Webdings"/>
              </a:rPr>
              <a:t>সলিনয়েডের কাজ ব্যাখ্যা </a:t>
            </a:r>
            <a:r>
              <a:rPr lang="en-US" sz="3200" dirty="0" err="1" smtClean="0">
                <a:solidFill>
                  <a:schemeClr val="tx1"/>
                </a:solidFill>
                <a:latin typeface="NikoshBAN" pitchFamily="2" charset="0"/>
                <a:cs typeface="NikoshBAN" pitchFamily="2" charset="0"/>
                <a:sym typeface="Webdings"/>
              </a:rPr>
              <a:t>করতে</a:t>
            </a:r>
            <a:r>
              <a:rPr lang="en-US" sz="3200" dirty="0" smtClean="0">
                <a:solidFill>
                  <a:schemeClr val="tx1"/>
                </a:solidFill>
                <a:latin typeface="NikoshBAN" pitchFamily="2" charset="0"/>
                <a:cs typeface="NikoshBAN" pitchFamily="2" charset="0"/>
                <a:sym typeface="Webdings"/>
              </a:rPr>
              <a:t> </a:t>
            </a:r>
            <a:r>
              <a:rPr lang="en-US" sz="3200" dirty="0" err="1" smtClean="0">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8" name="TextBox 7"/>
          <p:cNvSpPr txBox="1"/>
          <p:nvPr/>
        </p:nvSpPr>
        <p:spPr>
          <a:xfrm>
            <a:off x="1066800" y="2286000"/>
            <a:ext cx="6101350" cy="584775"/>
          </a:xfrm>
          <a:prstGeom prst="rect">
            <a:avLst/>
          </a:prstGeom>
          <a:solidFill>
            <a:schemeClr val="accent6">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sym typeface="Webdings"/>
              </a:rPr>
              <a:t>তড়িৎ প্রবাহের চৌম্বক ক্রিয়া </a:t>
            </a:r>
            <a:r>
              <a:rPr lang="bn-BD" sz="3200" dirty="0" smtClean="0">
                <a:solidFill>
                  <a:schemeClr val="tx1"/>
                </a:solidFill>
                <a:latin typeface="NikoshBAN" pitchFamily="2" charset="0"/>
                <a:cs typeface="NikoshBAN" pitchFamily="2" charset="0"/>
                <a:sym typeface="Webdings"/>
              </a:rPr>
              <a:t>বর্ণনা করতে </a:t>
            </a:r>
            <a:r>
              <a:rPr lang="en-US" sz="3200" dirty="0" err="1" smtClean="0">
                <a:solidFill>
                  <a:schemeClr val="tx1"/>
                </a:solidFill>
                <a:latin typeface="NikoshBAN" pitchFamily="2" charset="0"/>
                <a:cs typeface="NikoshBAN" pitchFamily="2" charset="0"/>
                <a:sym typeface="Webdings"/>
              </a:rPr>
              <a:t>পারবে</a:t>
            </a:r>
            <a:endParaRPr lang="en-US" sz="3200" dirty="0">
              <a:solidFill>
                <a:schemeClr val="tx1"/>
              </a:solidFill>
              <a:latin typeface="NikoshBAN" pitchFamily="2" charset="0"/>
              <a:cs typeface="NikoshBAN" pitchFamily="2" charset="0"/>
            </a:endParaRPr>
          </a:p>
        </p:txBody>
      </p:sp>
      <p:sp>
        <p:nvSpPr>
          <p:cNvPr id="9" name="TextBox 8"/>
          <p:cNvSpPr txBox="1"/>
          <p:nvPr/>
        </p:nvSpPr>
        <p:spPr>
          <a:xfrm>
            <a:off x="3657600" y="304800"/>
            <a:ext cx="1478290" cy="646331"/>
          </a:xfrm>
          <a:prstGeom prst="rect">
            <a:avLst/>
          </a:prstGeom>
          <a:solidFill>
            <a:schemeClr val="tx2">
              <a:lumMod val="40000"/>
              <a:lumOff val="60000"/>
            </a:schemeClr>
          </a:solidFill>
        </p:spPr>
        <p:txBody>
          <a:bodyPr wrap="none" rtlCol="0">
            <a:spAutoFit/>
          </a:bodyPr>
          <a:lstStyle/>
          <a:p>
            <a:r>
              <a:rPr lang="bn-BD" sz="3600" dirty="0" smtClean="0">
                <a:latin typeface="NikoshBAN" pitchFamily="2" charset="0"/>
                <a:cs typeface="NikoshBAN" pitchFamily="2" charset="0"/>
              </a:rPr>
              <a:t>শিখনফল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4" name="Picture 3" descr="Compus.png"/>
          <p:cNvPicPr>
            <a:picLocks noChangeAspect="1"/>
          </p:cNvPicPr>
          <p:nvPr/>
        </p:nvPicPr>
        <p:blipFill>
          <a:blip r:embed="rId3" cstate="print"/>
          <a:stretch>
            <a:fillRect/>
          </a:stretch>
        </p:blipFill>
        <p:spPr>
          <a:xfrm>
            <a:off x="3099658" y="2514600"/>
            <a:ext cx="2197362" cy="2028922"/>
          </a:xfrm>
          <a:prstGeom prst="rect">
            <a:avLst/>
          </a:prstGeom>
        </p:spPr>
      </p:pic>
      <p:pic>
        <p:nvPicPr>
          <p:cNvPr id="6" name="Picture 5" descr="Wire.png"/>
          <p:cNvPicPr>
            <a:picLocks noChangeAspect="1"/>
          </p:cNvPicPr>
          <p:nvPr/>
        </p:nvPicPr>
        <p:blipFill>
          <a:blip r:embed="rId4" cstate="print"/>
          <a:stretch>
            <a:fillRect/>
          </a:stretch>
        </p:blipFill>
        <p:spPr>
          <a:xfrm rot="5400000">
            <a:off x="2991410" y="2190190"/>
            <a:ext cx="2551580" cy="5029200"/>
          </a:xfrm>
          <a:prstGeom prst="rect">
            <a:avLst/>
          </a:prstGeom>
        </p:spPr>
      </p:pic>
      <p:sp>
        <p:nvSpPr>
          <p:cNvPr id="10" name="TextBox 9"/>
          <p:cNvSpPr txBox="1"/>
          <p:nvPr/>
        </p:nvSpPr>
        <p:spPr>
          <a:xfrm>
            <a:off x="2971800" y="685800"/>
            <a:ext cx="2712602" cy="584775"/>
          </a:xfrm>
          <a:prstGeom prst="rect">
            <a:avLst/>
          </a:prstGeom>
          <a:solidFill>
            <a:schemeClr val="bg2">
              <a:lumMod val="90000"/>
            </a:schemeClr>
          </a:solidFill>
        </p:spPr>
        <p:txBody>
          <a:bodyPr wrap="none" rtlCol="0">
            <a:spAutoFit/>
          </a:bodyPr>
          <a:lstStyle/>
          <a:p>
            <a:r>
              <a:rPr lang="bn-BD" sz="3200" dirty="0" smtClean="0">
                <a:latin typeface="NikoshBAN" pitchFamily="2" charset="0"/>
                <a:cs typeface="NikoshBAN" pitchFamily="2" charset="0"/>
              </a:rPr>
              <a:t>এই যন্ত্রটির নাম কী?</a:t>
            </a:r>
            <a:endParaRPr lang="en-US" sz="3200" dirty="0">
              <a:latin typeface="NikoshBAN" pitchFamily="2" charset="0"/>
              <a:cs typeface="NikoshBAN" pitchFamily="2" charset="0"/>
            </a:endParaRPr>
          </a:p>
        </p:txBody>
      </p:sp>
      <p:sp>
        <p:nvSpPr>
          <p:cNvPr id="9" name="TextBox 8"/>
          <p:cNvSpPr txBox="1"/>
          <p:nvPr/>
        </p:nvSpPr>
        <p:spPr>
          <a:xfrm>
            <a:off x="457200" y="665202"/>
            <a:ext cx="8097088" cy="553998"/>
          </a:xfrm>
          <a:prstGeom prst="rect">
            <a:avLst/>
          </a:prstGeom>
          <a:solidFill>
            <a:schemeClr val="accent6">
              <a:lumMod val="40000"/>
              <a:lumOff val="60000"/>
            </a:schemeClr>
          </a:solidFill>
        </p:spPr>
        <p:txBody>
          <a:bodyPr wrap="none" rtlCol="0">
            <a:spAutoFit/>
          </a:bodyPr>
          <a:lstStyle/>
          <a:p>
            <a:r>
              <a:rPr lang="bn-BD" sz="3000" dirty="0" smtClean="0">
                <a:latin typeface="NikoshBAN" pitchFamily="2" charset="0"/>
                <a:cs typeface="NikoshBAN" pitchFamily="2" charset="0"/>
              </a:rPr>
              <a:t>কম্পাসটির উপর একটি বিদ্যুৎ পরিবাহী তার স্থাপন করলে কী ঘটবে?</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 name="Orsted experiment">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524000" y="1676400"/>
            <a:ext cx="6096000" cy="3771900"/>
          </a:xfrm>
          <a:prstGeom prst="rect">
            <a:avLst/>
          </a:prstGeom>
        </p:spPr>
      </p:pic>
      <p:sp>
        <p:nvSpPr>
          <p:cNvPr id="4" name="TextBox 3"/>
          <p:cNvSpPr txBox="1"/>
          <p:nvPr/>
        </p:nvSpPr>
        <p:spPr>
          <a:xfrm>
            <a:off x="228600" y="772180"/>
            <a:ext cx="8610600" cy="523220"/>
          </a:xfrm>
          <a:prstGeom prst="rect">
            <a:avLst/>
          </a:prstGeom>
          <a:solidFill>
            <a:schemeClr val="accent6">
              <a:lumMod val="40000"/>
              <a:lumOff val="60000"/>
            </a:schemeClr>
          </a:solidFill>
        </p:spPr>
        <p:txBody>
          <a:bodyPr wrap="square" rtlCol="0">
            <a:spAutoFit/>
          </a:bodyPr>
          <a:lstStyle/>
          <a:p>
            <a:r>
              <a:rPr lang="bn-BD" sz="2800" dirty="0" smtClean="0">
                <a:latin typeface="NikoshBAN" pitchFamily="2" charset="0"/>
                <a:cs typeface="NikoshBAN" pitchFamily="2" charset="0"/>
              </a:rPr>
              <a:t>এবার দেখো কম্পাসটির উপর একটি বিদ্যুৎ পরিবাহী তার স্থাপন করলে কী ঘটে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2895600" y="381000"/>
            <a:ext cx="3733800" cy="584775"/>
          </a:xfrm>
          <a:prstGeom prst="rect">
            <a:avLst/>
          </a:prstGeom>
          <a:solidFill>
            <a:schemeClr val="accent6">
              <a:lumMod val="60000"/>
              <a:lumOff val="40000"/>
            </a:schemeClr>
          </a:solidFill>
        </p:spPr>
        <p:txBody>
          <a:bodyPr wrap="square" rtlCol="0">
            <a:spAutoFit/>
          </a:bodyPr>
          <a:lstStyle/>
          <a:p>
            <a:r>
              <a:rPr lang="bn-BD" sz="3200" dirty="0" smtClean="0">
                <a:latin typeface="NikoshBAN" pitchFamily="2" charset="0"/>
                <a:cs typeface="NikoshBAN" pitchFamily="2" charset="0"/>
              </a:rPr>
              <a:t>এ ধরনের ঘটনা কেনো ঘটে?</a:t>
            </a:r>
            <a:endParaRPr lang="en-US" sz="3200" dirty="0">
              <a:latin typeface="NikoshBAN" pitchFamily="2" charset="0"/>
              <a:cs typeface="NikoshBAN" pitchFamily="2" charset="0"/>
            </a:endParaRPr>
          </a:p>
        </p:txBody>
      </p:sp>
      <p:pic>
        <p:nvPicPr>
          <p:cNvPr id="5" name="Picture 4" descr="vlcsnap-2016-02-28-16h37m06s36.png"/>
          <p:cNvPicPr>
            <a:picLocks noChangeAspect="1"/>
          </p:cNvPicPr>
          <p:nvPr/>
        </p:nvPicPr>
        <p:blipFill>
          <a:blip r:embed="rId3" cstate="print"/>
          <a:stretch>
            <a:fillRect/>
          </a:stretch>
        </p:blipFill>
        <p:spPr>
          <a:xfrm>
            <a:off x="263652" y="1448006"/>
            <a:ext cx="4308348" cy="3352800"/>
          </a:xfrm>
          <a:prstGeom prst="rect">
            <a:avLst/>
          </a:prstGeom>
        </p:spPr>
      </p:pic>
      <p:pic>
        <p:nvPicPr>
          <p:cNvPr id="6" name="Picture 5" descr="vlcsnap-2016-02-28-16h36m38s56.png"/>
          <p:cNvPicPr>
            <a:picLocks noChangeAspect="1"/>
          </p:cNvPicPr>
          <p:nvPr/>
        </p:nvPicPr>
        <p:blipFill>
          <a:blip r:embed="rId4" cstate="print"/>
          <a:stretch>
            <a:fillRect/>
          </a:stretch>
        </p:blipFill>
        <p:spPr>
          <a:xfrm>
            <a:off x="4724400" y="1447800"/>
            <a:ext cx="4114800" cy="3353006"/>
          </a:xfrm>
          <a:prstGeom prst="rect">
            <a:avLst/>
          </a:prstGeom>
        </p:spPr>
      </p:pic>
      <p:grpSp>
        <p:nvGrpSpPr>
          <p:cNvPr id="11" name="Group 10"/>
          <p:cNvGrpSpPr/>
          <p:nvPr/>
        </p:nvGrpSpPr>
        <p:grpSpPr>
          <a:xfrm>
            <a:off x="457200" y="3962606"/>
            <a:ext cx="3200400" cy="1818620"/>
            <a:chOff x="457200" y="4343400"/>
            <a:chExt cx="3200400" cy="1818620"/>
          </a:xfrm>
        </p:grpSpPr>
        <p:sp>
          <p:nvSpPr>
            <p:cNvPr id="8" name="TextBox 7"/>
            <p:cNvSpPr txBox="1"/>
            <p:nvPr/>
          </p:nvSpPr>
          <p:spPr>
            <a:xfrm>
              <a:off x="457200" y="5638800"/>
              <a:ext cx="3200400" cy="523220"/>
            </a:xfrm>
            <a:prstGeom prst="rect">
              <a:avLst/>
            </a:prstGeom>
            <a:solidFill>
              <a:schemeClr val="tx2">
                <a:lumMod val="40000"/>
                <a:lumOff val="60000"/>
              </a:schemeClr>
            </a:solidFill>
          </p:spPr>
          <p:txBody>
            <a:bodyPr wrap="square" rtlCol="0">
              <a:spAutoFit/>
            </a:bodyPr>
            <a:lstStyle/>
            <a:p>
              <a:r>
                <a:rPr lang="bn-BD" sz="2800" dirty="0" smtClean="0">
                  <a:latin typeface="NikoshBAN" pitchFamily="2" charset="0"/>
                  <a:cs typeface="NikoshBAN" pitchFamily="2" charset="0"/>
                </a:rPr>
                <a:t>এখানে চৌম্বকক্ষেত্র ছিল না।</a:t>
              </a:r>
              <a:endParaRPr lang="en-US" sz="2800" dirty="0">
                <a:latin typeface="NikoshBAN" pitchFamily="2" charset="0"/>
                <a:cs typeface="NikoshBAN" pitchFamily="2" charset="0"/>
              </a:endParaRPr>
            </a:p>
          </p:txBody>
        </p:sp>
        <p:sp>
          <p:nvSpPr>
            <p:cNvPr id="9" name="Up Arrow 8"/>
            <p:cNvSpPr/>
            <p:nvPr/>
          </p:nvSpPr>
          <p:spPr>
            <a:xfrm>
              <a:off x="1828800" y="4343400"/>
              <a:ext cx="838200" cy="1295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724400" y="3810206"/>
            <a:ext cx="3886200" cy="1818620"/>
            <a:chOff x="4953000" y="4191000"/>
            <a:chExt cx="3886200" cy="1818620"/>
          </a:xfrm>
        </p:grpSpPr>
        <p:sp>
          <p:nvSpPr>
            <p:cNvPr id="7" name="TextBox 6"/>
            <p:cNvSpPr txBox="1"/>
            <p:nvPr/>
          </p:nvSpPr>
          <p:spPr>
            <a:xfrm>
              <a:off x="4953000" y="5486400"/>
              <a:ext cx="3886200" cy="523220"/>
            </a:xfrm>
            <a:prstGeom prst="rect">
              <a:avLst/>
            </a:prstGeom>
            <a:solidFill>
              <a:schemeClr val="tx2">
                <a:lumMod val="40000"/>
                <a:lumOff val="60000"/>
              </a:schemeClr>
            </a:solidFill>
          </p:spPr>
          <p:txBody>
            <a:bodyPr wrap="square" rtlCol="0">
              <a:spAutoFit/>
            </a:bodyPr>
            <a:lstStyle/>
            <a:p>
              <a:r>
                <a:rPr lang="bn-BD" sz="2800" dirty="0" smtClean="0">
                  <a:latin typeface="NikoshBAN" pitchFamily="2" charset="0"/>
                  <a:cs typeface="NikoshBAN" pitchFamily="2" charset="0"/>
                </a:rPr>
                <a:t>এখানে চৌম্বকক্ষেত্রের সৃষ্টি হয়েছে।</a:t>
              </a:r>
              <a:endParaRPr lang="en-US" sz="2800" dirty="0">
                <a:latin typeface="NikoshBAN" pitchFamily="2" charset="0"/>
                <a:cs typeface="NikoshBAN" pitchFamily="2" charset="0"/>
              </a:endParaRPr>
            </a:p>
          </p:txBody>
        </p:sp>
        <p:sp>
          <p:nvSpPr>
            <p:cNvPr id="10" name="Up Arrow 9"/>
            <p:cNvSpPr/>
            <p:nvPr/>
          </p:nvSpPr>
          <p:spPr>
            <a:xfrm>
              <a:off x="6400800" y="4191000"/>
              <a:ext cx="838200" cy="1295400"/>
            </a:xfrm>
            <a:prstGeom prst="up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816</Words>
  <Application>Microsoft Office PowerPoint</Application>
  <PresentationFormat>On-screen Show (4:3)</PresentationFormat>
  <Paragraphs>94</Paragraphs>
  <Slides>20</Slides>
  <Notes>15</Notes>
  <HiddenSlides>1</HiddenSlides>
  <MMClips>5</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196</cp:revision>
  <dcterms:created xsi:type="dcterms:W3CDTF">2015-10-29T17:32:50Z</dcterms:created>
  <dcterms:modified xsi:type="dcterms:W3CDTF">2016-08-09T13:53:12Z</dcterms:modified>
</cp:coreProperties>
</file>